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469" r:id="rId2"/>
    <p:sldId id="345" r:id="rId3"/>
    <p:sldId id="498" r:id="rId4"/>
    <p:sldId id="499" r:id="rId5"/>
    <p:sldId id="316" r:id="rId6"/>
    <p:sldId id="341" r:id="rId7"/>
    <p:sldId id="342" r:id="rId8"/>
    <p:sldId id="344" r:id="rId9"/>
    <p:sldId id="470" r:id="rId10"/>
    <p:sldId id="500" r:id="rId11"/>
    <p:sldId id="463" r:id="rId12"/>
    <p:sldId id="464" r:id="rId13"/>
    <p:sldId id="465" r:id="rId14"/>
    <p:sldId id="502" r:id="rId15"/>
    <p:sldId id="503" r:id="rId16"/>
    <p:sldId id="505" r:id="rId17"/>
    <p:sldId id="501" r:id="rId18"/>
    <p:sldId id="477" r:id="rId19"/>
    <p:sldId id="506" r:id="rId20"/>
    <p:sldId id="468" r:id="rId21"/>
    <p:sldId id="497" r:id="rId22"/>
    <p:sldId id="50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7030A0"/>
    <a:srgbClr val="BC24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0"/>
    <p:restoredTop sz="95850"/>
  </p:normalViewPr>
  <p:slideViewPr>
    <p:cSldViewPr snapToGrid="0">
      <p:cViewPr varScale="1">
        <p:scale>
          <a:sx n="122" d="100"/>
          <a:sy n="122" d="100"/>
        </p:scale>
        <p:origin x="6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33D79-42FF-9041-9CEA-71054DB0806E}" type="datetimeFigureOut">
              <a:t>4/3/23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B8CE63-57BB-D34B-9FE2-38DC9097803D}" type="slidenum">
              <a:t>‹#›</a:t>
            </a:fld>
            <a:endParaRPr lang="en-US"/>
          </a:p>
        </p:txBody>
      </p:sp>
    </p:spTree>
    <p:extLst>
      <p:ext uri="{BB962C8B-B14F-4D97-AF65-F5344CB8AC3E}">
        <p14:creationId xmlns:p14="http://schemas.microsoft.com/office/powerpoint/2010/main" val="1523100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7890"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l"/>
            <a:r>
              <a:rPr lang="en-US" sz="1200" b="1">
                <a:solidFill>
                  <a:srgbClr val="7030A0"/>
                </a:solidFill>
              </a:rPr>
              <a:t>.</a:t>
            </a:r>
            <a:endParaRPr lang="en-US" dirty="0">
              <a:solidFill>
                <a:srgbClr val="7030A0"/>
              </a:solidFill>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80C9CA-B25A-3147-A293-BCEA3BD1361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27954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3620AA1D-6348-8440-A5EC-36AE287F5161}" type="slidenum">
              <a:rPr lang="en-US"/>
              <a:t>10</a:t>
            </a:fld>
            <a:endParaRPr lang="en-US"/>
          </a:p>
        </p:txBody>
      </p:sp>
    </p:spTree>
    <p:extLst>
      <p:ext uri="{BB962C8B-B14F-4D97-AF65-F5344CB8AC3E}">
        <p14:creationId xmlns:p14="http://schemas.microsoft.com/office/powerpoint/2010/main" val="891114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7890"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l"/>
            <a:r>
              <a:rPr lang="en-US" sz="1200" b="1">
                <a:solidFill>
                  <a:srgbClr val="7030A0"/>
                </a:solidFill>
              </a:rPr>
              <a:t>Each new math topic goes through the 3 levels.   The levels may occur in 1 class period or over as much as 2 or 3 weeks.</a:t>
            </a:r>
            <a:endParaRPr lang="en-US" dirty="0">
              <a:solidFill>
                <a:srgbClr val="7030A0"/>
              </a:solidFill>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80C9CA-B25A-3147-A293-BCEA3BD1361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6182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7890"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80C9CA-B25A-3147-A293-BCEA3BD1361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887318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t>
            </a:r>
          </a:p>
        </p:txBody>
      </p:sp>
      <p:sp>
        <p:nvSpPr>
          <p:cNvPr id="37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80C9CA-B25A-3147-A293-BCEA3BD1361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930285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t>
            </a:r>
          </a:p>
        </p:txBody>
      </p:sp>
      <p:sp>
        <p:nvSpPr>
          <p:cNvPr id="37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80C9CA-B25A-3147-A293-BCEA3BD1361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244558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t>
            </a:r>
          </a:p>
        </p:txBody>
      </p:sp>
      <p:sp>
        <p:nvSpPr>
          <p:cNvPr id="37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80C9CA-B25A-3147-A293-BCEA3BD1361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89414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t>
            </a:r>
          </a:p>
        </p:txBody>
      </p:sp>
      <p:sp>
        <p:nvSpPr>
          <p:cNvPr id="37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80C9CA-B25A-3147-A293-BCEA3BD1361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963602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t>
            </a:r>
          </a:p>
        </p:txBody>
      </p:sp>
      <p:sp>
        <p:nvSpPr>
          <p:cNvPr id="37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80C9CA-B25A-3147-A293-BCEA3BD1361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348206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t>
            </a:r>
          </a:p>
        </p:txBody>
      </p:sp>
      <p:sp>
        <p:nvSpPr>
          <p:cNvPr id="37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80C9CA-B25A-3147-A293-BCEA3BD1361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6629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bwMode="auto">
          <a:xfrm>
            <a:off x="1152525" y="682625"/>
            <a:ext cx="4552950"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6" name="Rectangle 3"/>
          <p:cNvSpPr>
            <a:spLocks noGrp="1" noChangeArrowheads="1"/>
          </p:cNvSpPr>
          <p:nvPr>
            <p:ph type="body" idx="1"/>
          </p:nvPr>
        </p:nvSpPr>
        <p:spPr bwMode="auto">
          <a:xfrm>
            <a:off x="914400" y="4325938"/>
            <a:ext cx="5029200" cy="4098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a:ea typeface="ヒラギノ角ゴ Pro W3" charset="-128"/>
              </a:rPr>
              <a:t>New Groups Below involves a small change in the location where you write the new ten (or later hundred or thousand, etc.), but this method is easier and more comprehensible to students in several ways.</a:t>
            </a:r>
          </a:p>
          <a:p>
            <a:r>
              <a:rPr lang="en-US" altLang="x-none">
                <a:ea typeface="ヒラギノ角ゴ Pro W3" charset="-128"/>
              </a:rPr>
              <a:t>You see the 14 as one number.</a:t>
            </a:r>
          </a:p>
          <a:p>
            <a:r>
              <a:rPr lang="en-US" altLang="x-none">
                <a:ea typeface="ヒラギノ角ゴ Pro W3" charset="-128"/>
              </a:rPr>
              <a:t>You add the bigger numbers that are there and then add the 1.  This is easier and you don</a:t>
            </a:r>
            <a:r>
              <a:rPr lang="en-US" altLang="en-US">
                <a:ea typeface="ヒラギノ角ゴ Pro W3" charset="-128"/>
              </a:rPr>
              <a:t>’</a:t>
            </a:r>
            <a:r>
              <a:rPr lang="en-US" altLang="x-none">
                <a:ea typeface="ヒラギノ角ゴ Pro W3" charset="-128"/>
              </a:rPr>
              <a:t>t forget the 1.</a:t>
            </a:r>
          </a:p>
          <a:p>
            <a:r>
              <a:rPr lang="en-US" altLang="x-none">
                <a:ea typeface="ヒラギノ角ゴ Pro W3" charset="-128"/>
              </a:rPr>
              <a:t>You don</a:t>
            </a:r>
            <a:r>
              <a:rPr lang="en-US" altLang="en-US">
                <a:ea typeface="ヒラギノ角ゴ Pro W3" charset="-128"/>
              </a:rPr>
              <a:t>’</a:t>
            </a:r>
            <a:r>
              <a:rPr lang="en-US" altLang="x-none">
                <a:ea typeface="ヒラギノ角ゴ Pro W3" charset="-128"/>
              </a:rPr>
              <a:t>t change the problem by writing some new number up in the problem space.</a:t>
            </a:r>
          </a:p>
          <a:p>
            <a:r>
              <a:rPr lang="en-US" altLang="x-none">
                <a:ea typeface="ヒラギノ角ゴ Pro W3" charset="-128"/>
              </a:rPr>
              <a:t>You write the 14 in the order you usually write it: the 1 ten then the 4 ones.</a:t>
            </a:r>
          </a:p>
        </p:txBody>
      </p:sp>
    </p:spTree>
    <p:extLst>
      <p:ext uri="{BB962C8B-B14F-4D97-AF65-F5344CB8AC3E}">
        <p14:creationId xmlns:p14="http://schemas.microsoft.com/office/powerpoint/2010/main" val="4089817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3620AA1D-6348-8440-A5EC-36AE287F5161}" type="slidenum">
              <a:rPr lang="en-US"/>
              <a:t>2</a:t>
            </a:fld>
            <a:endParaRPr lang="en-US"/>
          </a:p>
        </p:txBody>
      </p:sp>
    </p:spTree>
    <p:extLst>
      <p:ext uri="{BB962C8B-B14F-4D97-AF65-F5344CB8AC3E}">
        <p14:creationId xmlns:p14="http://schemas.microsoft.com/office/powerpoint/2010/main" val="3684273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7890"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l"/>
            <a:r>
              <a:rPr lang="en-US" dirty="0">
                <a:solidFill>
                  <a:srgbClr val="7030A0"/>
                </a:solidFill>
                <a:latin typeface="Calibri" charset="0"/>
              </a:rPr>
              <a:t>.</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80C9CA-B25A-3147-A293-BCEA3BD1361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1682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C4E899CF-9A82-9B40-ACB3-B1B3F0F85A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FB1DEBEE-58C0-8644-87FE-F7BE0B40B3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t>
            </a:r>
          </a:p>
        </p:txBody>
      </p:sp>
      <p:sp>
        <p:nvSpPr>
          <p:cNvPr id="79875" name="Slide Number Placeholder 3">
            <a:extLst>
              <a:ext uri="{FF2B5EF4-FFF2-40B4-BE49-F238E27FC236}">
                <a16:creationId xmlns:a16="http://schemas.microsoft.com/office/drawing/2014/main" id="{B644D681-8787-2548-B3EA-3A946476FA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E443EDE-984F-474C-9521-248D756B3F26}" type="slidenum">
              <a:rPr lang="en-US" altLang="en-US">
                <a:latin typeface="Arial" panose="020B0604020202020204" pitchFamily="34" charset="0"/>
              </a:rPr>
              <a:pPr>
                <a:spcBef>
                  <a:spcPct val="0"/>
                </a:spcBef>
              </a:pPr>
              <a:t>21</a:t>
            </a:fld>
            <a:endParaRPr lang="en-US" altLang="en-US">
              <a:latin typeface="Arial" panose="020B0604020202020204" pitchFamily="34" charset="0"/>
            </a:endParaRPr>
          </a:p>
        </p:txBody>
      </p:sp>
    </p:spTree>
    <p:extLst>
      <p:ext uri="{BB962C8B-B14F-4D97-AF65-F5344CB8AC3E}">
        <p14:creationId xmlns:p14="http://schemas.microsoft.com/office/powerpoint/2010/main" val="4259018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7890"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l"/>
            <a:r>
              <a:rPr lang="en-US" sz="1200" b="1">
                <a:solidFill>
                  <a:srgbClr val="7030A0"/>
                </a:solidFill>
              </a:rPr>
              <a:t>Each new math topic goes through the 3 levels.   The levels may occur in 1 class period or over as much as 2 or 3 weeks.</a:t>
            </a:r>
            <a:endParaRPr lang="en-US" dirty="0">
              <a:solidFill>
                <a:srgbClr val="7030A0"/>
              </a:solidFill>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80C9CA-B25A-3147-A293-BCEA3BD1361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49155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EDCA983D-97FE-FA41-B44E-B382397BAF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2D0D1CD8-C175-7D47-BE55-A0492FD609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a:t>
            </a:r>
          </a:p>
        </p:txBody>
      </p:sp>
      <p:sp>
        <p:nvSpPr>
          <p:cNvPr id="35843" name="Slide Number Placeholder 3">
            <a:extLst>
              <a:ext uri="{FF2B5EF4-FFF2-40B4-BE49-F238E27FC236}">
                <a16:creationId xmlns:a16="http://schemas.microsoft.com/office/drawing/2014/main" id="{6EC80940-EF5D-B049-A6DD-66574E2462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67A3406-102B-6448-A8EC-83BAA64689EB}" type="slidenum">
              <a:rPr lang="en-US" altLang="en-US" sz="1200"/>
              <a:pPr eaLnBrk="1" hangingPunct="1"/>
              <a:t>3</a:t>
            </a:fld>
            <a:endParaRPr lang="en-US" altLang="en-US" sz="1200"/>
          </a:p>
        </p:txBody>
      </p:sp>
    </p:spTree>
    <p:extLst>
      <p:ext uri="{BB962C8B-B14F-4D97-AF65-F5344CB8AC3E}">
        <p14:creationId xmlns:p14="http://schemas.microsoft.com/office/powerpoint/2010/main" val="3952871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EDCA983D-97FE-FA41-B44E-B382397BAF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2D0D1CD8-C175-7D47-BE55-A0492FD609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a:t>
            </a:r>
          </a:p>
        </p:txBody>
      </p:sp>
      <p:sp>
        <p:nvSpPr>
          <p:cNvPr id="35843" name="Slide Number Placeholder 3">
            <a:extLst>
              <a:ext uri="{FF2B5EF4-FFF2-40B4-BE49-F238E27FC236}">
                <a16:creationId xmlns:a16="http://schemas.microsoft.com/office/drawing/2014/main" id="{6EC80940-EF5D-B049-A6DD-66574E2462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67A3406-102B-6448-A8EC-83BAA64689EB}" type="slidenum">
              <a:rPr lang="en-US" altLang="en-US" sz="1200"/>
              <a:pPr eaLnBrk="1" hangingPunct="1"/>
              <a:t>4</a:t>
            </a:fld>
            <a:endParaRPr lang="en-US" altLang="en-US" sz="1200"/>
          </a:p>
        </p:txBody>
      </p:sp>
    </p:spTree>
    <p:extLst>
      <p:ext uri="{BB962C8B-B14F-4D97-AF65-F5344CB8AC3E}">
        <p14:creationId xmlns:p14="http://schemas.microsoft.com/office/powerpoint/2010/main" val="218345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EDCA983D-97FE-FA41-B44E-B382397BAF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2D0D1CD8-C175-7D47-BE55-A0492FD609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Do not </a:t>
            </a:r>
            <a:r>
              <a:rPr lang="en-US" altLang="ja-JP"/>
              <a:t>take class time for you or a student to write out a method while nothing else is happening.  That is a major advantage of the Solve and Discuss structure:  the methods to be discussed are visible</a:t>
            </a:r>
            <a:r>
              <a:rPr lang="en-US" altLang="en-US"/>
              <a:t>.</a:t>
            </a:r>
          </a:p>
        </p:txBody>
      </p:sp>
      <p:sp>
        <p:nvSpPr>
          <p:cNvPr id="35843" name="Slide Number Placeholder 3">
            <a:extLst>
              <a:ext uri="{FF2B5EF4-FFF2-40B4-BE49-F238E27FC236}">
                <a16:creationId xmlns:a16="http://schemas.microsoft.com/office/drawing/2014/main" id="{6EC80940-EF5D-B049-A6DD-66574E2462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67A3406-102B-6448-A8EC-83BAA64689EB}" type="slidenum">
              <a:rPr lang="en-US" altLang="en-US" sz="1200"/>
              <a:pPr eaLnBrk="1" hangingPunct="1"/>
              <a:t>5</a:t>
            </a:fld>
            <a:endParaRPr lang="en-US" altLang="en-US" sz="1200"/>
          </a:p>
        </p:txBody>
      </p:sp>
    </p:spTree>
    <p:extLst>
      <p:ext uri="{BB962C8B-B14F-4D97-AF65-F5344CB8AC3E}">
        <p14:creationId xmlns:p14="http://schemas.microsoft.com/office/powerpoint/2010/main" val="3085309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3620AA1D-6348-8440-A5EC-36AE287F5161}" type="slidenum">
              <a:rPr lang="en-US"/>
              <a:t>6</a:t>
            </a:fld>
            <a:endParaRPr lang="en-US"/>
          </a:p>
        </p:txBody>
      </p:sp>
    </p:spTree>
    <p:extLst>
      <p:ext uri="{BB962C8B-B14F-4D97-AF65-F5344CB8AC3E}">
        <p14:creationId xmlns:p14="http://schemas.microsoft.com/office/powerpoint/2010/main" val="392772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F750854C-BBCE-CB4B-BEAB-9FE5738047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18284FD0-D7C9-444F-A956-95ECBD1F0C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Do not </a:t>
            </a:r>
            <a:r>
              <a:rPr lang="en-US" altLang="ja-JP"/>
              <a:t>take class time for you or a student to write out a method while nothing else is happening.  That is a major advantage of the Solve and Discuss structure:  the methods to be discussed are there.</a:t>
            </a:r>
          </a:p>
          <a:p>
            <a:endParaRPr lang="en-US" altLang="en-US"/>
          </a:p>
        </p:txBody>
      </p:sp>
      <p:sp>
        <p:nvSpPr>
          <p:cNvPr id="37891" name="Slide Number Placeholder 3">
            <a:extLst>
              <a:ext uri="{FF2B5EF4-FFF2-40B4-BE49-F238E27FC236}">
                <a16:creationId xmlns:a16="http://schemas.microsoft.com/office/drawing/2014/main" id="{7F677BD4-D9BE-6F4B-9901-76929DD8A4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73B8561-646F-084F-A34E-7ADF601E58A2}" type="slidenum">
              <a:rPr lang="en-US" altLang="en-US" sz="1200"/>
              <a:pPr eaLnBrk="1" hangingPunct="1"/>
              <a:t>7</a:t>
            </a:fld>
            <a:endParaRPr lang="en-US" altLang="en-US" sz="1200"/>
          </a:p>
        </p:txBody>
      </p:sp>
    </p:spTree>
    <p:extLst>
      <p:ext uri="{BB962C8B-B14F-4D97-AF65-F5344CB8AC3E}">
        <p14:creationId xmlns:p14="http://schemas.microsoft.com/office/powerpoint/2010/main" val="309751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3620AA1D-6348-8440-A5EC-36AE287F5161}" type="slidenum">
              <a:rPr lang="en-US"/>
              <a:t>8</a:t>
            </a:fld>
            <a:endParaRPr lang="en-US"/>
          </a:p>
        </p:txBody>
      </p:sp>
    </p:spTree>
    <p:extLst>
      <p:ext uri="{BB962C8B-B14F-4D97-AF65-F5344CB8AC3E}">
        <p14:creationId xmlns:p14="http://schemas.microsoft.com/office/powerpoint/2010/main" val="3131877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3620AA1D-6348-8440-A5EC-36AE287F5161}" type="slidenum">
              <a:rPr lang="en-US"/>
              <a:t>9</a:t>
            </a:fld>
            <a:endParaRPr lang="en-US"/>
          </a:p>
        </p:txBody>
      </p:sp>
    </p:spTree>
    <p:extLst>
      <p:ext uri="{BB962C8B-B14F-4D97-AF65-F5344CB8AC3E}">
        <p14:creationId xmlns:p14="http://schemas.microsoft.com/office/powerpoint/2010/main" val="3997271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X2013_Ppt_page1.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212116" y="2242629"/>
            <a:ext cx="4246083" cy="908205"/>
          </a:xfrm>
        </p:spPr>
        <p:txBody>
          <a:bodyPr/>
          <a:lstStyle>
            <a:lvl1pPr algn="r">
              <a:defRPr sz="3600">
                <a:solidFill>
                  <a:srgbClr val="BC2469"/>
                </a:solidFill>
              </a:defRPr>
            </a:lvl1pPr>
          </a:lstStyle>
          <a:p>
            <a:r>
              <a:rPr lang="en-US" dirty="0"/>
              <a:t>Click to edit Master title style</a:t>
            </a:r>
          </a:p>
        </p:txBody>
      </p:sp>
      <p:sp>
        <p:nvSpPr>
          <p:cNvPr id="3" name="Subtitle 2"/>
          <p:cNvSpPr>
            <a:spLocks noGrp="1"/>
          </p:cNvSpPr>
          <p:nvPr>
            <p:ph type="subTitle" idx="1"/>
          </p:nvPr>
        </p:nvSpPr>
        <p:spPr>
          <a:xfrm>
            <a:off x="4898360" y="3270241"/>
            <a:ext cx="3559838" cy="1319040"/>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Date Placeholder 3"/>
          <p:cNvSpPr>
            <a:spLocks noGrp="1"/>
          </p:cNvSpPr>
          <p:nvPr>
            <p:ph type="dt" sz="half" idx="10"/>
          </p:nvPr>
        </p:nvSpPr>
        <p:spPr/>
        <p:txBody>
          <a:bodyPr/>
          <a:lstStyle>
            <a:lvl1pPr>
              <a:defRPr/>
            </a:lvl1pPr>
          </a:lstStyle>
          <a:p>
            <a:pPr>
              <a:defRPr/>
            </a:pPr>
            <a:fld id="{B8573757-8246-BD43-BE4C-E2E0E71AD5D2}" type="datetime1">
              <a:rPr lang="en-US"/>
              <a:pPr>
                <a:defRPr/>
              </a:pPr>
              <a:t>4/3/23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4F5D09C9-C0F1-8241-8AF8-11FB22300B7A}" type="slidenum">
              <a:rPr lang="en-US"/>
              <a:pPr>
                <a:defRPr/>
              </a:pPr>
              <a:t>‹#›</a:t>
            </a:fld>
            <a:endParaRPr lang="en-US" dirty="0"/>
          </a:p>
        </p:txBody>
      </p:sp>
    </p:spTree>
    <p:extLst>
      <p:ext uri="{BB962C8B-B14F-4D97-AF65-F5344CB8AC3E}">
        <p14:creationId xmlns:p14="http://schemas.microsoft.com/office/powerpoint/2010/main" val="2550354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A37E92-0D35-0248-83F3-9E3587F3DA56}" type="datetime1">
              <a:rPr lang="en-US"/>
              <a:pPr>
                <a:defRPr/>
              </a:pPr>
              <a:t>4/3/23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52D6957-35EB-5E45-90DF-EE387C3CC2D9}" type="slidenum">
              <a:rPr lang="en-US"/>
              <a:pPr>
                <a:defRPr/>
              </a:pPr>
              <a:t>‹#›</a:t>
            </a:fld>
            <a:endParaRPr lang="en-US" dirty="0"/>
          </a:p>
        </p:txBody>
      </p:sp>
    </p:spTree>
    <p:extLst>
      <p:ext uri="{BB962C8B-B14F-4D97-AF65-F5344CB8AC3E}">
        <p14:creationId xmlns:p14="http://schemas.microsoft.com/office/powerpoint/2010/main" val="244280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62929D5-B7EC-5046-8F46-DAC598A3CEAC}" type="datetime1">
              <a:rPr lang="en-US"/>
              <a:pPr>
                <a:defRPr/>
              </a:pPr>
              <a:t>4/3/23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373B2CF-2BED-1941-B722-632CF14BB3BC}" type="slidenum">
              <a:rPr lang="en-US"/>
              <a:pPr>
                <a:defRPr/>
              </a:pPr>
              <a:t>‹#›</a:t>
            </a:fld>
            <a:endParaRPr lang="en-US" dirty="0"/>
          </a:p>
        </p:txBody>
      </p:sp>
    </p:spTree>
    <p:extLst>
      <p:ext uri="{BB962C8B-B14F-4D97-AF65-F5344CB8AC3E}">
        <p14:creationId xmlns:p14="http://schemas.microsoft.com/office/powerpoint/2010/main" val="2690956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457200" y="441325"/>
            <a:ext cx="8235950" cy="5505450"/>
            <a:chOff x="457200" y="442000"/>
            <a:chExt cx="8235757" cy="5504790"/>
          </a:xfrm>
        </p:grpSpPr>
        <p:sp>
          <p:nvSpPr>
            <p:cNvPr id="6" name="Rectangle 5"/>
            <p:cNvSpPr/>
            <p:nvPr userDrawn="1"/>
          </p:nvSpPr>
          <p:spPr>
            <a:xfrm>
              <a:off x="457200" y="1603911"/>
              <a:ext cx="7251530" cy="43428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pic>
          <p:nvPicPr>
            <p:cNvPr id="7" name="Picture 9" descr="HMH_vertical 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42912" y="442000"/>
              <a:ext cx="1650045" cy="103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ctrTitle"/>
          </p:nvPr>
        </p:nvSpPr>
        <p:spPr>
          <a:xfrm>
            <a:off x="706001" y="1662793"/>
            <a:ext cx="6400022" cy="734590"/>
          </a:xfrm>
        </p:spPr>
        <p:txBody>
          <a:bodyPr lIns="0" rIns="0" anchor="t">
            <a:noAutofit/>
          </a:bodyPr>
          <a:lstStyle>
            <a:lvl1pPr algn="l">
              <a:defRPr sz="4000" b="1">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706001" y="2305216"/>
            <a:ext cx="6400800" cy="1752600"/>
          </a:xfrm>
        </p:spPr>
        <p:txBody>
          <a:bodyPr lIns="0" rIns="0">
            <a:noAutofit/>
          </a:bodyPr>
          <a:lstStyle>
            <a:lvl1pPr marL="0" indent="0" algn="l">
              <a:buNone/>
              <a:defRPr sz="24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Content Placeholder 10"/>
          <p:cNvSpPr>
            <a:spLocks noGrp="1"/>
          </p:cNvSpPr>
          <p:nvPr>
            <p:ph sz="quarter" idx="10"/>
          </p:nvPr>
        </p:nvSpPr>
        <p:spPr>
          <a:xfrm>
            <a:off x="706001" y="932464"/>
            <a:ext cx="3675499" cy="597725"/>
          </a:xfrm>
        </p:spPr>
        <p:txBody>
          <a:bodyPr anchor="b"/>
          <a:lstStyle>
            <a:lvl1pPr marL="0" indent="0">
              <a:spcBef>
                <a:spcPts val="600"/>
              </a:spcBef>
              <a:buNone/>
              <a:defRPr sz="1400" b="1">
                <a:solidFill>
                  <a:srgbClr val="54585A"/>
                </a:solidFill>
              </a:defRPr>
            </a:lvl1pPr>
            <a:lvl2pPr marL="230187" indent="0">
              <a:buNone/>
              <a:defRPr sz="1400" b="1">
                <a:solidFill>
                  <a:srgbClr val="54585A"/>
                </a:solidFill>
              </a:defRPr>
            </a:lvl2pPr>
            <a:lvl3pPr marL="454025" indent="0">
              <a:buNone/>
              <a:defRPr sz="1400" b="1">
                <a:solidFill>
                  <a:srgbClr val="54585A"/>
                </a:solidFill>
              </a:defRPr>
            </a:lvl3pPr>
            <a:lvl4pPr marL="684212" indent="0">
              <a:buNone/>
              <a:defRPr sz="1400" b="1">
                <a:solidFill>
                  <a:srgbClr val="54585A"/>
                </a:solidFill>
              </a:defRPr>
            </a:lvl4pPr>
            <a:lvl5pPr marL="914400" indent="0">
              <a:buNone/>
              <a:defRPr sz="1400" b="1">
                <a:solidFill>
                  <a:srgbClr val="54585A"/>
                </a:solidFill>
              </a:defRPr>
            </a:lvl5pPr>
          </a:lstStyle>
          <a:p>
            <a:pPr lvl="0"/>
            <a:r>
              <a:rPr lang="en-US"/>
              <a:t>Click to edit Master text styles</a:t>
            </a:r>
          </a:p>
        </p:txBody>
      </p:sp>
    </p:spTree>
    <p:extLst>
      <p:ext uri="{BB962C8B-B14F-4D97-AF65-F5344CB8AC3E}">
        <p14:creationId xmlns:p14="http://schemas.microsoft.com/office/powerpoint/2010/main" val="3366817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1250125" y="288567"/>
            <a:ext cx="7582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5"/>
          <p:cNvSpPr txBox="1">
            <a:spLocks noGrp="1"/>
          </p:cNvSpPr>
          <p:nvPr>
            <p:ph type="body" idx="1"/>
          </p:nvPr>
        </p:nvSpPr>
        <p:spPr>
          <a:xfrm>
            <a:off x="311703" y="1536633"/>
            <a:ext cx="39999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39" lvl="1" indent="-406379">
              <a:spcBef>
                <a:spcPts val="2133"/>
              </a:spcBef>
              <a:spcAft>
                <a:spcPts val="0"/>
              </a:spcAft>
              <a:buSzPts val="1200"/>
              <a:buChar char="○"/>
              <a:defRPr sz="1600"/>
            </a:lvl2pPr>
            <a:lvl3pPr marL="1828709" lvl="2" indent="-406379">
              <a:spcBef>
                <a:spcPts val="2133"/>
              </a:spcBef>
              <a:spcAft>
                <a:spcPts val="0"/>
              </a:spcAft>
              <a:buSzPts val="1200"/>
              <a:buChar char="■"/>
              <a:defRPr sz="1600"/>
            </a:lvl3pPr>
            <a:lvl4pPr marL="2438278" lvl="3" indent="-406379">
              <a:spcBef>
                <a:spcPts val="2133"/>
              </a:spcBef>
              <a:spcAft>
                <a:spcPts val="0"/>
              </a:spcAft>
              <a:buSzPts val="1200"/>
              <a:buChar char="●"/>
              <a:defRPr sz="1600"/>
            </a:lvl4pPr>
            <a:lvl5pPr marL="3047848" lvl="4" indent="-406379">
              <a:spcBef>
                <a:spcPts val="2133"/>
              </a:spcBef>
              <a:spcAft>
                <a:spcPts val="0"/>
              </a:spcAft>
              <a:buSzPts val="1200"/>
              <a:buChar char="○"/>
              <a:defRPr sz="1600"/>
            </a:lvl5pPr>
            <a:lvl6pPr marL="3657417" lvl="5" indent="-406379">
              <a:spcBef>
                <a:spcPts val="2133"/>
              </a:spcBef>
              <a:spcAft>
                <a:spcPts val="0"/>
              </a:spcAft>
              <a:buSzPts val="1200"/>
              <a:buChar char="■"/>
              <a:defRPr sz="1600"/>
            </a:lvl6pPr>
            <a:lvl7pPr marL="4266987" lvl="6" indent="-406379">
              <a:spcBef>
                <a:spcPts val="2133"/>
              </a:spcBef>
              <a:spcAft>
                <a:spcPts val="0"/>
              </a:spcAft>
              <a:buSzPts val="1200"/>
              <a:buChar char="●"/>
              <a:defRPr sz="1600"/>
            </a:lvl7pPr>
            <a:lvl8pPr marL="4876557" lvl="7" indent="-406379">
              <a:spcBef>
                <a:spcPts val="2133"/>
              </a:spcBef>
              <a:spcAft>
                <a:spcPts val="0"/>
              </a:spcAft>
              <a:buSzPts val="1200"/>
              <a:buChar char="○"/>
              <a:defRPr sz="1600"/>
            </a:lvl8pPr>
            <a:lvl9pPr marL="5486126" lvl="8" indent="-406379">
              <a:spcBef>
                <a:spcPts val="2133"/>
              </a:spcBef>
              <a:spcAft>
                <a:spcPts val="2133"/>
              </a:spcAft>
              <a:buSzPts val="1200"/>
              <a:buChar char="■"/>
              <a:defRPr sz="1600"/>
            </a:lvl9pPr>
          </a:lstStyle>
          <a:p>
            <a:endParaRPr/>
          </a:p>
        </p:txBody>
      </p:sp>
      <p:sp>
        <p:nvSpPr>
          <p:cNvPr id="28" name="Google Shape;28;p5"/>
          <p:cNvSpPr txBox="1">
            <a:spLocks noGrp="1"/>
          </p:cNvSpPr>
          <p:nvPr>
            <p:ph type="body" idx="2"/>
          </p:nvPr>
        </p:nvSpPr>
        <p:spPr>
          <a:xfrm>
            <a:off x="4832403" y="1536633"/>
            <a:ext cx="39999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39" lvl="1" indent="-406379">
              <a:spcBef>
                <a:spcPts val="2133"/>
              </a:spcBef>
              <a:spcAft>
                <a:spcPts val="0"/>
              </a:spcAft>
              <a:buSzPts val="1200"/>
              <a:buChar char="○"/>
              <a:defRPr sz="1600"/>
            </a:lvl2pPr>
            <a:lvl3pPr marL="1828709" lvl="2" indent="-406379">
              <a:spcBef>
                <a:spcPts val="2133"/>
              </a:spcBef>
              <a:spcAft>
                <a:spcPts val="0"/>
              </a:spcAft>
              <a:buSzPts val="1200"/>
              <a:buChar char="■"/>
              <a:defRPr sz="1600"/>
            </a:lvl3pPr>
            <a:lvl4pPr marL="2438278" lvl="3" indent="-406379">
              <a:spcBef>
                <a:spcPts val="2133"/>
              </a:spcBef>
              <a:spcAft>
                <a:spcPts val="0"/>
              </a:spcAft>
              <a:buSzPts val="1200"/>
              <a:buChar char="●"/>
              <a:defRPr sz="1600"/>
            </a:lvl4pPr>
            <a:lvl5pPr marL="3047848" lvl="4" indent="-406379">
              <a:spcBef>
                <a:spcPts val="2133"/>
              </a:spcBef>
              <a:spcAft>
                <a:spcPts val="0"/>
              </a:spcAft>
              <a:buSzPts val="1200"/>
              <a:buChar char="○"/>
              <a:defRPr sz="1600"/>
            </a:lvl5pPr>
            <a:lvl6pPr marL="3657417" lvl="5" indent="-406379">
              <a:spcBef>
                <a:spcPts val="2133"/>
              </a:spcBef>
              <a:spcAft>
                <a:spcPts val="0"/>
              </a:spcAft>
              <a:buSzPts val="1200"/>
              <a:buChar char="■"/>
              <a:defRPr sz="1600"/>
            </a:lvl6pPr>
            <a:lvl7pPr marL="4266987" lvl="6" indent="-406379">
              <a:spcBef>
                <a:spcPts val="2133"/>
              </a:spcBef>
              <a:spcAft>
                <a:spcPts val="0"/>
              </a:spcAft>
              <a:buSzPts val="1200"/>
              <a:buChar char="●"/>
              <a:defRPr sz="1600"/>
            </a:lvl7pPr>
            <a:lvl8pPr marL="4876557" lvl="7" indent="-406379">
              <a:spcBef>
                <a:spcPts val="2133"/>
              </a:spcBef>
              <a:spcAft>
                <a:spcPts val="0"/>
              </a:spcAft>
              <a:buSzPts val="1200"/>
              <a:buChar char="○"/>
              <a:defRPr sz="1600"/>
            </a:lvl8pPr>
            <a:lvl9pPr marL="5486126" lvl="8" indent="-406379">
              <a:spcBef>
                <a:spcPts val="2133"/>
              </a:spcBef>
              <a:spcAft>
                <a:spcPts val="2133"/>
              </a:spcAft>
              <a:buSzPts val="1200"/>
              <a:buChar char="■"/>
              <a:defRPr sz="1600"/>
            </a:lvl9pPr>
          </a:lstStyle>
          <a:p>
            <a:endParaRPr/>
          </a:p>
        </p:txBody>
      </p:sp>
      <p:sp>
        <p:nvSpPr>
          <p:cNvPr id="29" name="Google Shape;29;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2073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63F03C5-D5E3-DC42-8190-65C126D48BD0}" type="datetime1">
              <a:rPr lang="en-US"/>
              <a:pPr>
                <a:defRPr/>
              </a:pPr>
              <a:t>4/3/23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6FF7019-C686-6749-BC24-DC384031CCE0}" type="slidenum">
              <a:rPr lang="en-US"/>
              <a:pPr>
                <a:defRPr/>
              </a:pPr>
              <a:t>‹#›</a:t>
            </a:fld>
            <a:endParaRPr lang="en-US" dirty="0"/>
          </a:p>
        </p:txBody>
      </p:sp>
    </p:spTree>
    <p:extLst>
      <p:ext uri="{BB962C8B-B14F-4D97-AF65-F5344CB8AC3E}">
        <p14:creationId xmlns:p14="http://schemas.microsoft.com/office/powerpoint/2010/main" val="3596318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FE6472-1242-DE4A-9B6C-A459D1CE358E}" type="datetime1">
              <a:rPr lang="en-US"/>
              <a:pPr>
                <a:defRPr/>
              </a:pPr>
              <a:t>4/3/23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0CA6999-4C54-2C4C-B6A7-12B7664577B3}" type="slidenum">
              <a:rPr lang="en-US"/>
              <a:pPr>
                <a:defRPr/>
              </a:pPr>
              <a:t>‹#›</a:t>
            </a:fld>
            <a:endParaRPr lang="en-US" dirty="0"/>
          </a:p>
        </p:txBody>
      </p:sp>
    </p:spTree>
    <p:extLst>
      <p:ext uri="{BB962C8B-B14F-4D97-AF65-F5344CB8AC3E}">
        <p14:creationId xmlns:p14="http://schemas.microsoft.com/office/powerpoint/2010/main" val="393138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42048C4-3E69-CA4E-93E3-63C87641D352}" type="datetime1">
              <a:rPr lang="en-US"/>
              <a:pPr>
                <a:defRPr/>
              </a:pPr>
              <a:t>4/3/23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B771DB5-9362-C141-AD17-9BE19DA5A088}" type="slidenum">
              <a:rPr lang="en-US"/>
              <a:pPr>
                <a:defRPr/>
              </a:pPr>
              <a:t>‹#›</a:t>
            </a:fld>
            <a:endParaRPr lang="en-US" dirty="0"/>
          </a:p>
        </p:txBody>
      </p:sp>
    </p:spTree>
    <p:extLst>
      <p:ext uri="{BB962C8B-B14F-4D97-AF65-F5344CB8AC3E}">
        <p14:creationId xmlns:p14="http://schemas.microsoft.com/office/powerpoint/2010/main" val="2377690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AB73FBC-CFC3-214B-8945-8CF3135C401B}" type="datetime1">
              <a:rPr lang="en-US"/>
              <a:pPr>
                <a:defRPr/>
              </a:pPr>
              <a:t>4/3/23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973BEC13-B574-B449-9905-03FA53A01C7C}" type="slidenum">
              <a:rPr lang="en-US"/>
              <a:pPr>
                <a:defRPr/>
              </a:pPr>
              <a:t>‹#›</a:t>
            </a:fld>
            <a:endParaRPr lang="en-US" dirty="0"/>
          </a:p>
        </p:txBody>
      </p:sp>
    </p:spTree>
    <p:extLst>
      <p:ext uri="{BB962C8B-B14F-4D97-AF65-F5344CB8AC3E}">
        <p14:creationId xmlns:p14="http://schemas.microsoft.com/office/powerpoint/2010/main" val="3159862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94A1086-155C-B043-9300-CBCC36EFFD55}" type="datetime1">
              <a:rPr lang="en-US"/>
              <a:pPr>
                <a:defRPr/>
              </a:pPr>
              <a:t>4/3/23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4E2E8F8-203B-CF47-966E-5C570AEF9027}" type="slidenum">
              <a:rPr lang="en-US"/>
              <a:pPr>
                <a:defRPr/>
              </a:pPr>
              <a:t>‹#›</a:t>
            </a:fld>
            <a:endParaRPr lang="en-US" dirty="0"/>
          </a:p>
        </p:txBody>
      </p:sp>
    </p:spTree>
    <p:extLst>
      <p:ext uri="{BB962C8B-B14F-4D97-AF65-F5344CB8AC3E}">
        <p14:creationId xmlns:p14="http://schemas.microsoft.com/office/powerpoint/2010/main" val="597215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FFAAE5-A618-0E4F-A7D5-36795A3D9640}" type="datetime1">
              <a:rPr lang="en-US"/>
              <a:pPr>
                <a:defRPr/>
              </a:pPr>
              <a:t>4/3/23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0A640471-8CD4-CC42-B489-51B723C09F32}" type="slidenum">
              <a:rPr lang="en-US"/>
              <a:pPr>
                <a:defRPr/>
              </a:pPr>
              <a:t>‹#›</a:t>
            </a:fld>
            <a:endParaRPr lang="en-US" dirty="0"/>
          </a:p>
        </p:txBody>
      </p:sp>
    </p:spTree>
    <p:extLst>
      <p:ext uri="{BB962C8B-B14F-4D97-AF65-F5344CB8AC3E}">
        <p14:creationId xmlns:p14="http://schemas.microsoft.com/office/powerpoint/2010/main" val="2626113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4C83DB-9B75-D84A-978D-ABA184070E74}" type="datetime1">
              <a:rPr lang="en-US"/>
              <a:pPr>
                <a:defRPr/>
              </a:pPr>
              <a:t>4/3/23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4A5C8A06-0E83-AC41-948B-389B7C729643}" type="slidenum">
              <a:rPr lang="en-US"/>
              <a:pPr>
                <a:defRPr/>
              </a:pPr>
              <a:t>‹#›</a:t>
            </a:fld>
            <a:endParaRPr lang="en-US" dirty="0"/>
          </a:p>
        </p:txBody>
      </p:sp>
    </p:spTree>
    <p:extLst>
      <p:ext uri="{BB962C8B-B14F-4D97-AF65-F5344CB8AC3E}">
        <p14:creationId xmlns:p14="http://schemas.microsoft.com/office/powerpoint/2010/main" val="245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54E952E-D978-1645-A6B1-1B3AF851CC39}" type="datetime1">
              <a:rPr lang="en-US"/>
              <a:pPr>
                <a:defRPr/>
              </a:pPr>
              <a:t>4/3/23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45C8C8E-DB90-F844-B6B9-82A1706C00E6}" type="slidenum">
              <a:rPr lang="en-US"/>
              <a:pPr>
                <a:defRPr/>
              </a:pPr>
              <a:t>‹#›</a:t>
            </a:fld>
            <a:endParaRPr lang="en-US" dirty="0"/>
          </a:p>
        </p:txBody>
      </p:sp>
    </p:spTree>
    <p:extLst>
      <p:ext uri="{BB962C8B-B14F-4D97-AF65-F5344CB8AC3E}">
        <p14:creationId xmlns:p14="http://schemas.microsoft.com/office/powerpoint/2010/main" val="1013738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MX2013_Ppt_page2.pdf"/>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defRPr/>
            </a:pPr>
            <a:fld id="{0E794947-5F60-8242-8CD7-45C06A199F78}" type="datetime1">
              <a:rPr lang="en-US">
                <a:ea typeface="ＭＳ Ｐゴシック" charset="0"/>
                <a:cs typeface="ＭＳ Ｐゴシック" charset="0"/>
              </a:rPr>
              <a:pPr fontAlgn="base">
                <a:spcBef>
                  <a:spcPct val="0"/>
                </a:spcBef>
                <a:spcAft>
                  <a:spcPct val="0"/>
                </a:spcAft>
                <a:defRPr/>
              </a:pPr>
              <a:t>4/3/23</a:t>
            </a:fld>
            <a:endParaRPr lang="en-US" dirty="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defRPr/>
            </a:pPr>
            <a:fld id="{7E631427-ADDE-484D-B8CE-D075374230A7}" type="slidenum">
              <a:rPr lang="en-US">
                <a:ea typeface="ＭＳ Ｐゴシック" charset="0"/>
                <a:cs typeface="ＭＳ Ｐゴシック" charset="0"/>
              </a:rPr>
              <a:pPr fontAlgn="base">
                <a:spcBef>
                  <a:spcPct val="0"/>
                </a:spcBef>
                <a:spcAft>
                  <a:spcPct val="0"/>
                </a:spcAft>
                <a:defRPr/>
              </a:pPr>
              <a:t>‹#›</a:t>
            </a:fld>
            <a:endParaRPr lang="en-US" dirty="0">
              <a:ea typeface="ＭＳ Ｐゴシック" charset="0"/>
              <a:cs typeface="ＭＳ Ｐゴシック" charset="0"/>
            </a:endParaRPr>
          </a:p>
        </p:txBody>
      </p:sp>
      <p:sp>
        <p:nvSpPr>
          <p:cNvPr id="1030" name="Title Placeholder 1"/>
          <p:cNvSpPr>
            <a:spLocks noGrp="1"/>
          </p:cNvSpPr>
          <p:nvPr>
            <p:ph type="title"/>
          </p:nvPr>
        </p:nvSpPr>
        <p:spPr bwMode="auto">
          <a:xfrm>
            <a:off x="457200" y="1524000"/>
            <a:ext cx="8229600" cy="6381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Text Placeholder 2"/>
          <p:cNvSpPr>
            <a:spLocks noGrp="1"/>
          </p:cNvSpPr>
          <p:nvPr>
            <p:ph type="body" idx="1"/>
          </p:nvPr>
        </p:nvSpPr>
        <p:spPr bwMode="auto">
          <a:xfrm>
            <a:off x="457200" y="2162175"/>
            <a:ext cx="8229600" cy="39639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7836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457200" rtl="0" eaLnBrk="0" fontAlgn="base" hangingPunct="0">
        <a:spcBef>
          <a:spcPct val="0"/>
        </a:spcBef>
        <a:spcAft>
          <a:spcPct val="0"/>
        </a:spcAft>
        <a:defRPr sz="3200" kern="1200">
          <a:solidFill>
            <a:srgbClr val="BC2469"/>
          </a:solidFill>
          <a:latin typeface="+mj-lt"/>
          <a:ea typeface="ＭＳ Ｐゴシック" charset="0"/>
          <a:cs typeface="Geneva" charset="-128"/>
        </a:defRPr>
      </a:lvl1pPr>
      <a:lvl2pPr algn="l" defTabSz="457200" rtl="0" eaLnBrk="0" fontAlgn="base" hangingPunct="0">
        <a:spcBef>
          <a:spcPct val="0"/>
        </a:spcBef>
        <a:spcAft>
          <a:spcPct val="0"/>
        </a:spcAft>
        <a:defRPr sz="3200">
          <a:solidFill>
            <a:srgbClr val="BC2469"/>
          </a:solidFill>
          <a:latin typeface="Calibri" charset="0"/>
          <a:ea typeface="ＭＳ Ｐゴシック" charset="0"/>
          <a:cs typeface="Geneva" charset="-128"/>
        </a:defRPr>
      </a:lvl2pPr>
      <a:lvl3pPr algn="l" defTabSz="457200" rtl="0" eaLnBrk="0" fontAlgn="base" hangingPunct="0">
        <a:spcBef>
          <a:spcPct val="0"/>
        </a:spcBef>
        <a:spcAft>
          <a:spcPct val="0"/>
        </a:spcAft>
        <a:defRPr sz="3200">
          <a:solidFill>
            <a:srgbClr val="BC2469"/>
          </a:solidFill>
          <a:latin typeface="Calibri" charset="0"/>
          <a:ea typeface="ＭＳ Ｐゴシック" charset="0"/>
          <a:cs typeface="Geneva" charset="-128"/>
        </a:defRPr>
      </a:lvl3pPr>
      <a:lvl4pPr algn="l" defTabSz="457200" rtl="0" eaLnBrk="0" fontAlgn="base" hangingPunct="0">
        <a:spcBef>
          <a:spcPct val="0"/>
        </a:spcBef>
        <a:spcAft>
          <a:spcPct val="0"/>
        </a:spcAft>
        <a:defRPr sz="3200">
          <a:solidFill>
            <a:srgbClr val="BC2469"/>
          </a:solidFill>
          <a:latin typeface="Calibri" charset="0"/>
          <a:ea typeface="ＭＳ Ｐゴシック" charset="0"/>
          <a:cs typeface="Geneva" charset="-128"/>
        </a:defRPr>
      </a:lvl4pPr>
      <a:lvl5pPr algn="l" defTabSz="457200" rtl="0" eaLnBrk="0" fontAlgn="base" hangingPunct="0">
        <a:spcBef>
          <a:spcPct val="0"/>
        </a:spcBef>
        <a:spcAft>
          <a:spcPct val="0"/>
        </a:spcAft>
        <a:defRPr sz="3200">
          <a:solidFill>
            <a:srgbClr val="BC2469"/>
          </a:solidFill>
          <a:latin typeface="Calibri" charset="0"/>
          <a:ea typeface="ＭＳ Ｐゴシック" charset="0"/>
          <a:cs typeface="Geneva" charset="-128"/>
        </a:defRPr>
      </a:lvl5pPr>
      <a:lvl6pPr marL="457200" algn="l" defTabSz="457200" rtl="0" fontAlgn="base">
        <a:spcBef>
          <a:spcPct val="0"/>
        </a:spcBef>
        <a:spcAft>
          <a:spcPct val="0"/>
        </a:spcAft>
        <a:defRPr sz="3200">
          <a:solidFill>
            <a:srgbClr val="BC2469"/>
          </a:solidFill>
          <a:latin typeface="Calibri" charset="0"/>
          <a:ea typeface="Geneva" charset="-128"/>
          <a:cs typeface="Geneva" charset="-128"/>
        </a:defRPr>
      </a:lvl6pPr>
      <a:lvl7pPr marL="914400" algn="l" defTabSz="457200" rtl="0" fontAlgn="base">
        <a:spcBef>
          <a:spcPct val="0"/>
        </a:spcBef>
        <a:spcAft>
          <a:spcPct val="0"/>
        </a:spcAft>
        <a:defRPr sz="3200">
          <a:solidFill>
            <a:srgbClr val="BC2469"/>
          </a:solidFill>
          <a:latin typeface="Calibri" charset="0"/>
          <a:ea typeface="Geneva" charset="-128"/>
          <a:cs typeface="Geneva" charset="-128"/>
        </a:defRPr>
      </a:lvl7pPr>
      <a:lvl8pPr marL="1371600" algn="l" defTabSz="457200" rtl="0" fontAlgn="base">
        <a:spcBef>
          <a:spcPct val="0"/>
        </a:spcBef>
        <a:spcAft>
          <a:spcPct val="0"/>
        </a:spcAft>
        <a:defRPr sz="3200">
          <a:solidFill>
            <a:srgbClr val="BC2469"/>
          </a:solidFill>
          <a:latin typeface="Calibri" charset="0"/>
          <a:ea typeface="Geneva" charset="-128"/>
          <a:cs typeface="Geneva" charset="-128"/>
        </a:defRPr>
      </a:lvl8pPr>
      <a:lvl9pPr marL="1828800" algn="l" defTabSz="457200" rtl="0" fontAlgn="base">
        <a:spcBef>
          <a:spcPct val="0"/>
        </a:spcBef>
        <a:spcAft>
          <a:spcPct val="0"/>
        </a:spcAft>
        <a:defRPr sz="3200">
          <a:solidFill>
            <a:srgbClr val="BC2469"/>
          </a:solidFill>
          <a:latin typeface="Calibri" charset="0"/>
          <a:ea typeface="Geneva" charset="-128"/>
          <a:cs typeface="Geneva"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7F7F7F"/>
          </a:solidFill>
          <a:latin typeface="+mn-lt"/>
          <a:ea typeface="ＭＳ Ｐゴシック" charset="0"/>
          <a:cs typeface="Geneva" charset="-128"/>
        </a:defRPr>
      </a:lvl1pPr>
      <a:lvl2pPr marL="742950" indent="-285750" algn="l" defTabSz="457200" rtl="0" eaLnBrk="0" fontAlgn="base" hangingPunct="0">
        <a:spcBef>
          <a:spcPct val="20000"/>
        </a:spcBef>
        <a:spcAft>
          <a:spcPct val="0"/>
        </a:spcAft>
        <a:buFont typeface="Arial" charset="0"/>
        <a:buChar char="–"/>
        <a:defRPr sz="2400" kern="1200">
          <a:solidFill>
            <a:srgbClr val="7F7F7F"/>
          </a:solidFill>
          <a:latin typeface="+mn-lt"/>
          <a:ea typeface="Geneva" charset="-128"/>
          <a:cs typeface="Geneva" charset="0"/>
        </a:defRPr>
      </a:lvl2pPr>
      <a:lvl3pPr marL="1143000" indent="-228600" algn="l" defTabSz="457200" rtl="0" eaLnBrk="0" fontAlgn="base" hangingPunct="0">
        <a:spcBef>
          <a:spcPct val="20000"/>
        </a:spcBef>
        <a:spcAft>
          <a:spcPct val="0"/>
        </a:spcAft>
        <a:buFont typeface="Arial" charset="0"/>
        <a:buChar char="•"/>
        <a:defRPr sz="2000" kern="1200">
          <a:solidFill>
            <a:srgbClr val="7F7F7F"/>
          </a:solidFill>
          <a:latin typeface="+mn-lt"/>
          <a:ea typeface="Geneva" charset="-128"/>
          <a:cs typeface="Geneva" charset="0"/>
        </a:defRPr>
      </a:lvl3pPr>
      <a:lvl4pPr marL="1600200" indent="-228600" algn="l" defTabSz="457200" rtl="0" eaLnBrk="0" fontAlgn="base" hangingPunct="0">
        <a:spcBef>
          <a:spcPct val="20000"/>
        </a:spcBef>
        <a:spcAft>
          <a:spcPct val="0"/>
        </a:spcAft>
        <a:buFont typeface="Arial" charset="0"/>
        <a:buChar char="–"/>
        <a:defRPr kern="1200">
          <a:solidFill>
            <a:srgbClr val="7F7F7F"/>
          </a:solidFill>
          <a:latin typeface="+mn-lt"/>
          <a:ea typeface="Geneva" charset="-128"/>
          <a:cs typeface="Geneva" charset="0"/>
        </a:defRPr>
      </a:lvl4pPr>
      <a:lvl5pPr marL="2057400" indent="-228600" algn="l" defTabSz="457200" rtl="0" eaLnBrk="0" fontAlgn="base" hangingPunct="0">
        <a:spcBef>
          <a:spcPct val="20000"/>
        </a:spcBef>
        <a:spcAft>
          <a:spcPct val="0"/>
        </a:spcAft>
        <a:buFont typeface="Arial" charset="0"/>
        <a:buChar char="»"/>
        <a:defRPr kern="1200">
          <a:solidFill>
            <a:srgbClr val="7F7F7F"/>
          </a:solidFill>
          <a:latin typeface="+mn-lt"/>
          <a:ea typeface="Geneva" charset="-128"/>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9B698B-B11C-CFBD-F3C0-8DED272F0086}"/>
              </a:ext>
            </a:extLst>
          </p:cNvPr>
          <p:cNvSpPr txBox="1"/>
          <p:nvPr/>
        </p:nvSpPr>
        <p:spPr>
          <a:xfrm>
            <a:off x="927847" y="1228397"/>
            <a:ext cx="7634689" cy="5078313"/>
          </a:xfrm>
          <a:prstGeom prst="rect">
            <a:avLst/>
          </a:prstGeom>
          <a:noFill/>
        </p:spPr>
        <p:txBody>
          <a:bodyPr wrap="square" rtlCol="0">
            <a:spAutoFit/>
          </a:bodyPr>
          <a:lstStyle/>
          <a:p>
            <a:pPr marL="0" marR="0" algn="ctr">
              <a:spcBef>
                <a:spcPts val="0"/>
              </a:spcBef>
              <a:spcAft>
                <a:spcPts val="0"/>
              </a:spcAft>
            </a:pPr>
            <a:r>
              <a:rPr lang="en-US" sz="4000" b="1">
                <a:solidFill>
                  <a:srgbClr val="7030A0"/>
                </a:solidFill>
                <a:effectLst/>
                <a:latin typeface="Comic Sans MS" panose="030F0902030302020204" pitchFamily="66" charset="0"/>
                <a:ea typeface="Times New Roman" panose="02020603050405020304" pitchFamily="18" charset="0"/>
                <a:cs typeface="Times New Roman" panose="02020603050405020304" pitchFamily="18" charset="0"/>
              </a:rPr>
              <a:t>Building Math Talk for Sense Making in the Classroom</a:t>
            </a:r>
          </a:p>
          <a:p>
            <a:pPr algn="ctr"/>
            <a:endParaRPr lang="en-US" sz="2800" b="1">
              <a:solidFill>
                <a:srgbClr val="7030A0"/>
              </a:solidFill>
              <a:latin typeface="Comic Sans MS" panose="030F0902030302020204" pitchFamily="66" charset="0"/>
              <a:cs typeface="AkayaKanadaka" panose="02010502080401010103" pitchFamily="2" charset="77"/>
            </a:endParaRPr>
          </a:p>
          <a:p>
            <a:pPr algn="ctr"/>
            <a:r>
              <a:rPr lang="en-US" sz="4000" b="1">
                <a:solidFill>
                  <a:srgbClr val="0000FF"/>
                </a:solidFill>
                <a:latin typeface="Comic Sans MS" panose="030F0902030302020204" pitchFamily="66" charset="0"/>
                <a:cs typeface="AkayaKanadaka" panose="02010502080401010103" pitchFamily="2" charset="77"/>
              </a:rPr>
              <a:t>Karen C. Fuson</a:t>
            </a:r>
          </a:p>
          <a:p>
            <a:pPr algn="ctr"/>
            <a:r>
              <a:rPr lang="en-US" sz="2400" b="1">
                <a:solidFill>
                  <a:srgbClr val="0000FF"/>
                </a:solidFill>
                <a:latin typeface="Comic Sans MS" panose="030F0902030302020204" pitchFamily="66" charset="0"/>
                <a:cs typeface="AkayaKanadaka" panose="02010502080401010103" pitchFamily="2" charset="77"/>
              </a:rPr>
              <a:t>Northwestern University</a:t>
            </a:r>
          </a:p>
          <a:p>
            <a:pPr algn="ctr"/>
            <a:r>
              <a:rPr lang="en-US" sz="2400" b="1">
                <a:solidFill>
                  <a:srgbClr val="0000FF"/>
                </a:solidFill>
                <a:latin typeface="Comic Sans MS" panose="030F0902030302020204" pitchFamily="66" charset="0"/>
                <a:cs typeface="AkayaKanadaka" panose="02010502080401010103" pitchFamily="2" charset="77"/>
              </a:rPr>
              <a:t>Professor Emerita</a:t>
            </a:r>
          </a:p>
          <a:p>
            <a:pPr algn="ctr"/>
            <a:endParaRPr lang="en-US" sz="2400" b="1">
              <a:solidFill>
                <a:srgbClr val="0000FF"/>
              </a:solidFill>
              <a:latin typeface="Comic Sans MS" panose="030F0902030302020204" pitchFamily="66" charset="0"/>
              <a:cs typeface="AkayaKanadaka" panose="02010502080401010103" pitchFamily="2" charset="77"/>
            </a:endParaRPr>
          </a:p>
          <a:p>
            <a:pPr algn="ctr"/>
            <a:r>
              <a:rPr lang="en-US" sz="2400" b="1">
                <a:solidFill>
                  <a:srgbClr val="0000FF"/>
                </a:solidFill>
                <a:cs typeface="AkayaKanadaka" panose="02010502080401010103" pitchFamily="2" charset="77"/>
              </a:rPr>
              <a:t>My website is </a:t>
            </a:r>
            <a:r>
              <a:rPr lang="en-US" sz="2800" b="1">
                <a:solidFill>
                  <a:srgbClr val="BC2469"/>
                </a:solidFill>
                <a:cs typeface="Times New Roman" panose="02020603050405020304" pitchFamily="18" charset="0"/>
              </a:rPr>
              <a:t>karenfusonmath.com</a:t>
            </a:r>
          </a:p>
          <a:p>
            <a:pPr algn="ctr"/>
            <a:endParaRPr lang="en-US" sz="1200" b="1">
              <a:solidFill>
                <a:srgbClr val="BC2469"/>
              </a:solidFill>
              <a:cs typeface="Times New Roman" panose="02020603050405020304" pitchFamily="18" charset="0"/>
            </a:endParaRPr>
          </a:p>
          <a:p>
            <a:pPr algn="ctr"/>
            <a:r>
              <a:rPr lang="en-US" sz="2800" b="1">
                <a:solidFill>
                  <a:srgbClr val="BC2469"/>
                </a:solidFill>
                <a:cs typeface="Times New Roman" panose="02020603050405020304" pitchFamily="18" charset="0"/>
              </a:rPr>
              <a:t>Author of </a:t>
            </a:r>
            <a:r>
              <a:rPr lang="en-US" sz="2800" b="1" i="1">
                <a:solidFill>
                  <a:srgbClr val="BC2469"/>
                </a:solidFill>
                <a:cs typeface="Times New Roman" panose="02020603050405020304" pitchFamily="18" charset="0"/>
              </a:rPr>
              <a:t>Math Expressions </a:t>
            </a:r>
          </a:p>
          <a:p>
            <a:pPr algn="ctr"/>
            <a:r>
              <a:rPr lang="en-US" sz="2800" b="1">
                <a:solidFill>
                  <a:srgbClr val="BC2469"/>
                </a:solidFill>
                <a:cs typeface="Times New Roman" panose="02020603050405020304" pitchFamily="18" charset="0"/>
              </a:rPr>
              <a:t>a PK to Grade 6 math program</a:t>
            </a:r>
          </a:p>
        </p:txBody>
      </p:sp>
      <p:pic>
        <p:nvPicPr>
          <p:cNvPr id="2" name="Picture 1">
            <a:extLst>
              <a:ext uri="{FF2B5EF4-FFF2-40B4-BE49-F238E27FC236}">
                <a16:creationId xmlns:a16="http://schemas.microsoft.com/office/drawing/2014/main" id="{629E04E2-FAEF-EE43-F7B3-4E1A00BD0757}"/>
              </a:ext>
            </a:extLst>
          </p:cNvPr>
          <p:cNvPicPr>
            <a:picLocks noChangeAspect="1"/>
          </p:cNvPicPr>
          <p:nvPr/>
        </p:nvPicPr>
        <p:blipFill>
          <a:blip r:embed="rId3"/>
          <a:stretch>
            <a:fillRect/>
          </a:stretch>
        </p:blipFill>
        <p:spPr>
          <a:xfrm>
            <a:off x="92449" y="6181807"/>
            <a:ext cx="978029" cy="434999"/>
          </a:xfrm>
          <a:prstGeom prst="rect">
            <a:avLst/>
          </a:prstGeom>
        </p:spPr>
      </p:pic>
    </p:spTree>
    <p:extLst>
      <p:ext uri="{BB962C8B-B14F-4D97-AF65-F5344CB8AC3E}">
        <p14:creationId xmlns:p14="http://schemas.microsoft.com/office/powerpoint/2010/main" val="2517932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B05D9C7-118C-8B40-B36A-872B29A7498A}"/>
              </a:ext>
            </a:extLst>
          </p:cNvPr>
          <p:cNvSpPr>
            <a:spLocks noGrp="1"/>
          </p:cNvSpPr>
          <p:nvPr>
            <p:ph type="title"/>
          </p:nvPr>
        </p:nvSpPr>
        <p:spPr>
          <a:xfrm>
            <a:off x="633449" y="3176598"/>
            <a:ext cx="8229600" cy="866775"/>
          </a:xfrm>
        </p:spPr>
        <p:txBody>
          <a:bodyPr/>
          <a:lstStyle/>
          <a:p>
            <a:pPr algn="ctr"/>
            <a:r>
              <a:rPr lang="en-US" altLang="en-US">
                <a:solidFill>
                  <a:srgbClr val="7030A0"/>
                </a:solidFill>
              </a:rPr>
              <a:t>A </a:t>
            </a:r>
            <a:r>
              <a:rPr lang="en-US" altLang="en-US">
                <a:solidFill>
                  <a:srgbClr val="0000FF"/>
                </a:solidFill>
              </a:rPr>
              <a:t>nurturing meaning-making visual </a:t>
            </a:r>
            <a:br>
              <a:rPr lang="en-US" altLang="en-US">
                <a:solidFill>
                  <a:srgbClr val="0000FF"/>
                </a:solidFill>
              </a:rPr>
            </a:br>
            <a:r>
              <a:rPr lang="en-US" altLang="en-US">
                <a:solidFill>
                  <a:srgbClr val="0000FF"/>
                </a:solidFill>
              </a:rPr>
              <a:t>Math Talk Community</a:t>
            </a:r>
            <a:br>
              <a:rPr lang="en-US" altLang="en-US">
                <a:solidFill>
                  <a:srgbClr val="7030A0"/>
                </a:solidFill>
              </a:rPr>
            </a:br>
            <a:r>
              <a:rPr lang="en-US" altLang="en-US">
                <a:solidFill>
                  <a:srgbClr val="7030A0"/>
                </a:solidFill>
              </a:rPr>
              <a:t>allows you to individualize within </a:t>
            </a:r>
            <a:br>
              <a:rPr lang="en-US" altLang="en-US">
                <a:solidFill>
                  <a:srgbClr val="7030A0"/>
                </a:solidFill>
              </a:rPr>
            </a:br>
            <a:r>
              <a:rPr lang="en-US" altLang="en-US">
                <a:solidFill>
                  <a:srgbClr val="7030A0"/>
                </a:solidFill>
              </a:rPr>
              <a:t>whole-class discussions:  </a:t>
            </a:r>
            <a:br>
              <a:rPr lang="en-US" altLang="en-US">
                <a:solidFill>
                  <a:srgbClr val="7030A0"/>
                </a:solidFill>
              </a:rPr>
            </a:br>
            <a:r>
              <a:rPr lang="en-US" altLang="en-US" sz="1200">
                <a:solidFill>
                  <a:srgbClr val="7030A0"/>
                </a:solidFill>
              </a:rPr>
              <a:t>.</a:t>
            </a:r>
            <a:br>
              <a:rPr lang="en-US" altLang="en-US">
                <a:solidFill>
                  <a:srgbClr val="7030A0"/>
                </a:solidFill>
              </a:rPr>
            </a:br>
            <a:r>
              <a:rPr lang="en-US" altLang="en-US">
                <a:solidFill>
                  <a:srgbClr val="0000FF"/>
                </a:solidFill>
              </a:rPr>
              <a:t>Several methods arise and are discussed</a:t>
            </a:r>
            <a:r>
              <a:rPr lang="en-US" altLang="en-US">
                <a:solidFill>
                  <a:srgbClr val="7030A0"/>
                </a:solidFill>
              </a:rPr>
              <a:t>, and </a:t>
            </a:r>
            <a:r>
              <a:rPr lang="en-US" altLang="en-US">
                <a:solidFill>
                  <a:srgbClr val="0000FF"/>
                </a:solidFill>
              </a:rPr>
              <a:t>you can introduce </a:t>
            </a:r>
            <a:r>
              <a:rPr lang="en-US" altLang="en-US">
                <a:solidFill>
                  <a:srgbClr val="7030A0"/>
                </a:solidFill>
              </a:rPr>
              <a:t>research-based methods that are accessible and </a:t>
            </a:r>
            <a:r>
              <a:rPr lang="en-US" altLang="en-US">
                <a:solidFill>
                  <a:srgbClr val="0000FF"/>
                </a:solidFill>
              </a:rPr>
              <a:t>mathematically desirable</a:t>
            </a:r>
            <a:r>
              <a:rPr lang="en-US" altLang="en-US">
                <a:solidFill>
                  <a:srgbClr val="7030A0"/>
                </a:solidFill>
              </a:rPr>
              <a:t>.  </a:t>
            </a:r>
            <a:br>
              <a:rPr lang="en-US" altLang="en-US">
                <a:solidFill>
                  <a:srgbClr val="7030A0"/>
                </a:solidFill>
              </a:rPr>
            </a:br>
            <a:r>
              <a:rPr lang="en-US" altLang="en-US">
                <a:solidFill>
                  <a:srgbClr val="7030A0"/>
                </a:solidFill>
              </a:rPr>
              <a:t>With the classroom math talk support, </a:t>
            </a:r>
            <a:r>
              <a:rPr lang="en-US" altLang="en-US">
                <a:solidFill>
                  <a:srgbClr val="0000FF"/>
                </a:solidFill>
              </a:rPr>
              <a:t>all students move to a strong method.</a:t>
            </a:r>
          </a:p>
        </p:txBody>
      </p:sp>
    </p:spTree>
    <p:extLst>
      <p:ext uri="{BB962C8B-B14F-4D97-AF65-F5344CB8AC3E}">
        <p14:creationId xmlns:p14="http://schemas.microsoft.com/office/powerpoint/2010/main" val="1576068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2AD57F-83E2-1047-B798-876617A9DFAF}"/>
              </a:ext>
            </a:extLst>
          </p:cNvPr>
          <p:cNvPicPr>
            <a:picLocks noChangeAspect="1"/>
          </p:cNvPicPr>
          <p:nvPr/>
        </p:nvPicPr>
        <p:blipFill>
          <a:blip r:embed="rId3"/>
          <a:stretch>
            <a:fillRect/>
          </a:stretch>
        </p:blipFill>
        <p:spPr>
          <a:xfrm>
            <a:off x="255270" y="595630"/>
            <a:ext cx="8675956" cy="5370830"/>
          </a:xfrm>
          <a:prstGeom prst="rect">
            <a:avLst/>
          </a:prstGeom>
        </p:spPr>
      </p:pic>
      <p:sp>
        <p:nvSpPr>
          <p:cNvPr id="3" name="TextBox 2">
            <a:extLst>
              <a:ext uri="{FF2B5EF4-FFF2-40B4-BE49-F238E27FC236}">
                <a16:creationId xmlns:a16="http://schemas.microsoft.com/office/drawing/2014/main" id="{67AC7741-F4B3-BC46-514D-5F2A6885396A}"/>
              </a:ext>
            </a:extLst>
          </p:cNvPr>
          <p:cNvSpPr txBox="1"/>
          <p:nvPr/>
        </p:nvSpPr>
        <p:spPr>
          <a:xfrm>
            <a:off x="2372809" y="5962952"/>
            <a:ext cx="5539273" cy="369332"/>
          </a:xfrm>
          <a:prstGeom prst="rect">
            <a:avLst/>
          </a:prstGeom>
          <a:noFill/>
        </p:spPr>
        <p:txBody>
          <a:bodyPr wrap="none" rtlCol="0">
            <a:spAutoFit/>
          </a:bodyPr>
          <a:lstStyle/>
          <a:p>
            <a:r>
              <a:rPr lang="en-US" b="1">
                <a:solidFill>
                  <a:srgbClr val="7030A0"/>
                </a:solidFill>
              </a:rPr>
              <a:t>Students develop math drawings to show their thinking.</a:t>
            </a:r>
          </a:p>
        </p:txBody>
      </p:sp>
    </p:spTree>
    <p:extLst>
      <p:ext uri="{BB962C8B-B14F-4D97-AF65-F5344CB8AC3E}">
        <p14:creationId xmlns:p14="http://schemas.microsoft.com/office/powerpoint/2010/main" val="2825928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4400108C-8377-A24A-91DF-CBA66BA70BD6}"/>
              </a:ext>
            </a:extLst>
          </p:cNvPr>
          <p:cNvPicPr>
            <a:picLocks noGrp="1" noChangeAspect="1"/>
          </p:cNvPicPr>
          <p:nvPr>
            <p:ph idx="1"/>
          </p:nvPr>
        </p:nvPicPr>
        <p:blipFill>
          <a:blip r:embed="rId3"/>
          <a:stretch>
            <a:fillRect/>
          </a:stretch>
        </p:blipFill>
        <p:spPr>
          <a:xfrm>
            <a:off x="155159" y="1790700"/>
            <a:ext cx="8833681" cy="2838450"/>
          </a:xfrm>
          <a:prstGeom prst="rect">
            <a:avLst/>
          </a:prstGeom>
        </p:spPr>
      </p:pic>
      <p:sp>
        <p:nvSpPr>
          <p:cNvPr id="4" name="TextBox 3">
            <a:extLst>
              <a:ext uri="{FF2B5EF4-FFF2-40B4-BE49-F238E27FC236}">
                <a16:creationId xmlns:a16="http://schemas.microsoft.com/office/drawing/2014/main" id="{64B53659-CB91-0A40-A049-1A1DBDB39228}"/>
              </a:ext>
            </a:extLst>
          </p:cNvPr>
          <p:cNvSpPr txBox="1"/>
          <p:nvPr/>
        </p:nvSpPr>
        <p:spPr>
          <a:xfrm>
            <a:off x="1014761" y="4995748"/>
            <a:ext cx="7437863" cy="984885"/>
          </a:xfrm>
          <a:prstGeom prst="rect">
            <a:avLst/>
          </a:prstGeom>
          <a:noFill/>
        </p:spPr>
        <p:txBody>
          <a:bodyPr wrap="square" rtlCol="0">
            <a:spAutoFit/>
          </a:bodyPr>
          <a:lstStyle/>
          <a:p>
            <a:r>
              <a:rPr lang="en-US" sz="2000">
                <a:solidFill>
                  <a:srgbClr val="0000FF"/>
                </a:solidFill>
              </a:rPr>
              <a:t>Teachers continually assist students to do </a:t>
            </a:r>
            <a:r>
              <a:rPr lang="en-US" sz="2000" b="1">
                <a:solidFill>
                  <a:srgbClr val="0000FF"/>
                </a:solidFill>
              </a:rPr>
              <a:t>math sense-making</a:t>
            </a:r>
            <a:r>
              <a:rPr lang="en-US" sz="2000">
                <a:solidFill>
                  <a:srgbClr val="0000FF"/>
                </a:solidFill>
              </a:rPr>
              <a:t> about </a:t>
            </a:r>
            <a:r>
              <a:rPr lang="en-US" sz="2000" b="1">
                <a:solidFill>
                  <a:srgbClr val="0000FF"/>
                </a:solidFill>
              </a:rPr>
              <a:t>math structure</a:t>
            </a:r>
            <a:r>
              <a:rPr lang="en-US" sz="2000">
                <a:solidFill>
                  <a:srgbClr val="0000FF"/>
                </a:solidFill>
              </a:rPr>
              <a:t> using </a:t>
            </a:r>
            <a:r>
              <a:rPr lang="en-US" sz="2000" b="1">
                <a:solidFill>
                  <a:srgbClr val="0000FF"/>
                </a:solidFill>
              </a:rPr>
              <a:t>math drawings</a:t>
            </a:r>
            <a:r>
              <a:rPr lang="en-US" sz="2000">
                <a:solidFill>
                  <a:srgbClr val="0000FF"/>
                </a:solidFill>
              </a:rPr>
              <a:t> to support </a:t>
            </a:r>
            <a:r>
              <a:rPr lang="en-US" sz="2000" b="1">
                <a:solidFill>
                  <a:srgbClr val="0000FF"/>
                </a:solidFill>
              </a:rPr>
              <a:t>math explaining</a:t>
            </a:r>
            <a:r>
              <a:rPr lang="en-US" sz="2000">
                <a:solidFill>
                  <a:srgbClr val="0000FF"/>
                </a:solidFill>
              </a:rPr>
              <a:t>.</a:t>
            </a:r>
          </a:p>
          <a:p>
            <a:endParaRPr lang="en-US"/>
          </a:p>
        </p:txBody>
      </p:sp>
    </p:spTree>
    <p:extLst>
      <p:ext uri="{BB962C8B-B14F-4D97-AF65-F5344CB8AC3E}">
        <p14:creationId xmlns:p14="http://schemas.microsoft.com/office/powerpoint/2010/main" val="387734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1"/>
          </p:nvPr>
        </p:nvSpPr>
        <p:spPr>
          <a:xfrm>
            <a:off x="328962" y="1245113"/>
            <a:ext cx="8486075" cy="4824974"/>
          </a:xfrm>
        </p:spPr>
        <p:txBody>
          <a:bodyPr/>
          <a:lstStyle/>
          <a:p>
            <a:pPr marL="0" indent="0" algn="ctr">
              <a:buNone/>
            </a:pPr>
            <a:r>
              <a:rPr lang="en-US" sz="2400" b="1" dirty="0">
                <a:solidFill>
                  <a:srgbClr val="FF0000"/>
                </a:solidFill>
                <a:latin typeface="Calibri" charset="0"/>
              </a:rPr>
              <a:t>Balanced Inquiry Learning Path teaching </a:t>
            </a:r>
            <a:r>
              <a:rPr lang="en-US" sz="2400" b="1" dirty="0">
                <a:solidFill>
                  <a:srgbClr val="0000FF"/>
                </a:solidFill>
                <a:latin typeface="Calibri" charset="0"/>
              </a:rPr>
              <a:t>requires</a:t>
            </a:r>
          </a:p>
          <a:p>
            <a:pPr marL="0" indent="0" algn="ctr">
              <a:buNone/>
            </a:pPr>
            <a:r>
              <a:rPr lang="en-US" sz="2400" b="1" dirty="0">
                <a:solidFill>
                  <a:srgbClr val="7030A0"/>
                </a:solidFill>
                <a:latin typeface="Calibri" charset="0"/>
              </a:rPr>
              <a:t>situational diagrams, drawings of numbers, and </a:t>
            </a:r>
          </a:p>
          <a:p>
            <a:pPr marL="0" indent="0" algn="ctr">
              <a:buNone/>
            </a:pPr>
            <a:r>
              <a:rPr lang="en-US" sz="2400" b="1" dirty="0">
                <a:solidFill>
                  <a:srgbClr val="7030A0"/>
                </a:solidFill>
                <a:latin typeface="Calibri" charset="0"/>
              </a:rPr>
              <a:t>mathematically-desirable and accessible computational methods.</a:t>
            </a:r>
          </a:p>
          <a:p>
            <a:pPr marL="0" indent="0" algn="ctr">
              <a:buNone/>
            </a:pPr>
            <a:endParaRPr lang="en-US" sz="800" b="1" dirty="0">
              <a:solidFill>
                <a:srgbClr val="0000FF"/>
              </a:solidFill>
              <a:latin typeface="Calibri" charset="0"/>
            </a:endParaRPr>
          </a:p>
          <a:p>
            <a:pPr marL="0" indent="0" algn="ctr">
              <a:buNone/>
            </a:pPr>
            <a:r>
              <a:rPr lang="en-US" sz="2400" b="1" dirty="0">
                <a:solidFill>
                  <a:srgbClr val="0000FF"/>
                </a:solidFill>
                <a:latin typeface="Calibri" charset="0"/>
              </a:rPr>
              <a:t>My many years of classroom research focused on finding, developing, and testing these in varied classrooms of students.</a:t>
            </a:r>
          </a:p>
          <a:p>
            <a:pPr marL="0" indent="0" algn="ctr">
              <a:buNone/>
            </a:pPr>
            <a:endParaRPr lang="en-US" sz="800" b="1" dirty="0">
              <a:solidFill>
                <a:srgbClr val="0000FF"/>
              </a:solidFill>
              <a:latin typeface="Calibri" charset="0"/>
            </a:endParaRPr>
          </a:p>
          <a:p>
            <a:pPr marL="0" indent="0" algn="ctr">
              <a:buNone/>
            </a:pPr>
            <a:r>
              <a:rPr lang="en-US" sz="2400" b="1" dirty="0">
                <a:solidFill>
                  <a:srgbClr val="0000FF"/>
                </a:solidFill>
                <a:latin typeface="Calibri" charset="0"/>
              </a:rPr>
              <a:t>These all involve </a:t>
            </a:r>
            <a:r>
              <a:rPr lang="en-US" sz="2400" b="1" dirty="0">
                <a:solidFill>
                  <a:srgbClr val="FF0000"/>
                </a:solidFill>
                <a:latin typeface="Calibri" charset="0"/>
              </a:rPr>
              <a:t>learning paths </a:t>
            </a:r>
            <a:r>
              <a:rPr lang="en-US" sz="2400" b="1" dirty="0">
                <a:solidFill>
                  <a:srgbClr val="0000FF"/>
                </a:solidFill>
                <a:latin typeface="Calibri" charset="0"/>
              </a:rPr>
              <a:t>to bring students from where they start to fluency with advanced enough methods.</a:t>
            </a:r>
          </a:p>
          <a:p>
            <a:pPr marL="0" indent="0" algn="ctr">
              <a:buNone/>
            </a:pPr>
            <a:endParaRPr lang="en-US" sz="2400" b="1" dirty="0">
              <a:solidFill>
                <a:srgbClr val="0000FF"/>
              </a:solidFill>
              <a:latin typeface="Calibri" charset="0"/>
            </a:endParaRPr>
          </a:p>
          <a:p>
            <a:pPr marL="0" indent="0" algn="ctr">
              <a:buNone/>
            </a:pPr>
            <a:r>
              <a:rPr lang="en-US" sz="2400" b="1" dirty="0">
                <a:solidFill>
                  <a:srgbClr val="0000FF"/>
                </a:solidFill>
                <a:latin typeface="Calibri" charset="0"/>
              </a:rPr>
              <a:t>You can find details of all of these on my website in the Teaching Progressions and in the Classroom Videos.   </a:t>
            </a:r>
          </a:p>
          <a:p>
            <a:pPr marL="0" indent="0" algn="ctr">
              <a:buNone/>
            </a:pPr>
            <a:r>
              <a:rPr lang="en-US" sz="2400" b="1" dirty="0">
                <a:solidFill>
                  <a:srgbClr val="FF0000"/>
                </a:solidFill>
                <a:latin typeface="Calibri" charset="0"/>
              </a:rPr>
              <a:t>karenfusonmath.com </a:t>
            </a:r>
          </a:p>
          <a:p>
            <a:pPr marL="0" indent="0" algn="ctr">
              <a:buNone/>
            </a:pPr>
            <a:endParaRPr lang="en-US" sz="800" b="1" dirty="0">
              <a:solidFill>
                <a:srgbClr val="FF0000"/>
              </a:solidFill>
              <a:latin typeface="Calibri" charset="0"/>
            </a:endParaRPr>
          </a:p>
        </p:txBody>
      </p:sp>
    </p:spTree>
    <p:extLst>
      <p:ext uri="{BB962C8B-B14F-4D97-AF65-F5344CB8AC3E}">
        <p14:creationId xmlns:p14="http://schemas.microsoft.com/office/powerpoint/2010/main" val="2141050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1"/>
          </p:nvPr>
        </p:nvSpPr>
        <p:spPr>
          <a:xfrm>
            <a:off x="1630944" y="802757"/>
            <a:ext cx="8486075" cy="4824974"/>
          </a:xfrm>
        </p:spPr>
        <p:txBody>
          <a:bodyPr/>
          <a:lstStyle/>
          <a:p>
            <a:pPr marL="0" indent="0" algn="ctr">
              <a:buNone/>
            </a:pPr>
            <a:r>
              <a:rPr lang="en-US" sz="2400" b="1" dirty="0">
                <a:solidFill>
                  <a:srgbClr val="FF0000"/>
                </a:solidFill>
                <a:latin typeface="Calibri" charset="0"/>
              </a:rPr>
              <a:t>Teaching Progressions on karenfusonmath.com </a:t>
            </a:r>
          </a:p>
          <a:p>
            <a:pPr marL="0" indent="0" algn="ctr">
              <a:buNone/>
            </a:pPr>
            <a:endParaRPr lang="en-US" sz="800" b="1" dirty="0">
              <a:solidFill>
                <a:srgbClr val="FF0000"/>
              </a:solidFill>
              <a:latin typeface="Calibri" charset="0"/>
            </a:endParaRPr>
          </a:p>
        </p:txBody>
      </p:sp>
      <p:pic>
        <p:nvPicPr>
          <p:cNvPr id="3" name="Picture 2">
            <a:extLst>
              <a:ext uri="{FF2B5EF4-FFF2-40B4-BE49-F238E27FC236}">
                <a16:creationId xmlns:a16="http://schemas.microsoft.com/office/drawing/2014/main" id="{5812015F-267E-E758-4B80-44742B600CD0}"/>
              </a:ext>
            </a:extLst>
          </p:cNvPr>
          <p:cNvPicPr>
            <a:picLocks noChangeAspect="1"/>
          </p:cNvPicPr>
          <p:nvPr/>
        </p:nvPicPr>
        <p:blipFill>
          <a:blip r:embed="rId3"/>
          <a:stretch>
            <a:fillRect/>
          </a:stretch>
        </p:blipFill>
        <p:spPr>
          <a:xfrm>
            <a:off x="504537" y="1313397"/>
            <a:ext cx="3479800" cy="2552700"/>
          </a:xfrm>
          <a:prstGeom prst="rect">
            <a:avLst/>
          </a:prstGeom>
        </p:spPr>
      </p:pic>
      <p:pic>
        <p:nvPicPr>
          <p:cNvPr id="4" name="Picture 3">
            <a:extLst>
              <a:ext uri="{FF2B5EF4-FFF2-40B4-BE49-F238E27FC236}">
                <a16:creationId xmlns:a16="http://schemas.microsoft.com/office/drawing/2014/main" id="{A0E527C9-6B6D-BC4F-3D23-AFE180CC213D}"/>
              </a:ext>
            </a:extLst>
          </p:cNvPr>
          <p:cNvPicPr>
            <a:picLocks noChangeAspect="1"/>
          </p:cNvPicPr>
          <p:nvPr/>
        </p:nvPicPr>
        <p:blipFill>
          <a:blip r:embed="rId4"/>
          <a:stretch>
            <a:fillRect/>
          </a:stretch>
        </p:blipFill>
        <p:spPr>
          <a:xfrm>
            <a:off x="411348" y="3997222"/>
            <a:ext cx="4003354" cy="2552700"/>
          </a:xfrm>
          <a:prstGeom prst="rect">
            <a:avLst/>
          </a:prstGeom>
        </p:spPr>
      </p:pic>
      <p:pic>
        <p:nvPicPr>
          <p:cNvPr id="5" name="Picture 4">
            <a:extLst>
              <a:ext uri="{FF2B5EF4-FFF2-40B4-BE49-F238E27FC236}">
                <a16:creationId xmlns:a16="http://schemas.microsoft.com/office/drawing/2014/main" id="{CB412B8A-86E7-565D-14AC-FE459C94D4CD}"/>
              </a:ext>
            </a:extLst>
          </p:cNvPr>
          <p:cNvPicPr>
            <a:picLocks noChangeAspect="1"/>
          </p:cNvPicPr>
          <p:nvPr/>
        </p:nvPicPr>
        <p:blipFill>
          <a:blip r:embed="rId5"/>
          <a:stretch>
            <a:fillRect/>
          </a:stretch>
        </p:blipFill>
        <p:spPr>
          <a:xfrm>
            <a:off x="4513418" y="1468147"/>
            <a:ext cx="4126045" cy="2243199"/>
          </a:xfrm>
          <a:prstGeom prst="rect">
            <a:avLst/>
          </a:prstGeom>
        </p:spPr>
      </p:pic>
      <p:pic>
        <p:nvPicPr>
          <p:cNvPr id="6" name="Picture 5">
            <a:extLst>
              <a:ext uri="{FF2B5EF4-FFF2-40B4-BE49-F238E27FC236}">
                <a16:creationId xmlns:a16="http://schemas.microsoft.com/office/drawing/2014/main" id="{509A9749-1583-583B-6E2B-BE5258BA4701}"/>
              </a:ext>
            </a:extLst>
          </p:cNvPr>
          <p:cNvPicPr>
            <a:picLocks noChangeAspect="1"/>
          </p:cNvPicPr>
          <p:nvPr/>
        </p:nvPicPr>
        <p:blipFill>
          <a:blip r:embed="rId6"/>
          <a:stretch>
            <a:fillRect/>
          </a:stretch>
        </p:blipFill>
        <p:spPr>
          <a:xfrm>
            <a:off x="5159665" y="3866097"/>
            <a:ext cx="3664413" cy="2750082"/>
          </a:xfrm>
          <a:prstGeom prst="rect">
            <a:avLst/>
          </a:prstGeom>
        </p:spPr>
      </p:pic>
    </p:spTree>
    <p:extLst>
      <p:ext uri="{BB962C8B-B14F-4D97-AF65-F5344CB8AC3E}">
        <p14:creationId xmlns:p14="http://schemas.microsoft.com/office/powerpoint/2010/main" val="3254726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1"/>
          </p:nvPr>
        </p:nvSpPr>
        <p:spPr>
          <a:xfrm>
            <a:off x="1698929" y="817750"/>
            <a:ext cx="8486075" cy="4824974"/>
          </a:xfrm>
        </p:spPr>
        <p:txBody>
          <a:bodyPr/>
          <a:lstStyle/>
          <a:p>
            <a:pPr marL="0" indent="0" algn="ctr">
              <a:buNone/>
            </a:pPr>
            <a:r>
              <a:rPr lang="en-US" sz="2400" b="1" dirty="0">
                <a:solidFill>
                  <a:srgbClr val="FF0000"/>
                </a:solidFill>
                <a:latin typeface="Calibri" charset="0"/>
              </a:rPr>
              <a:t>Classroom Videos on karenfusonmath.com </a:t>
            </a:r>
            <a:endParaRPr lang="en-US" sz="2400" b="1" dirty="0">
              <a:solidFill>
                <a:srgbClr val="7030A0"/>
              </a:solidFill>
              <a:latin typeface="Calibri" charset="0"/>
            </a:endParaRPr>
          </a:p>
        </p:txBody>
      </p:sp>
      <p:pic>
        <p:nvPicPr>
          <p:cNvPr id="2" name="Picture 1">
            <a:extLst>
              <a:ext uri="{FF2B5EF4-FFF2-40B4-BE49-F238E27FC236}">
                <a16:creationId xmlns:a16="http://schemas.microsoft.com/office/drawing/2014/main" id="{21CC686A-F324-DA27-67AD-1F925208243F}"/>
              </a:ext>
            </a:extLst>
          </p:cNvPr>
          <p:cNvPicPr>
            <a:picLocks noChangeAspect="1"/>
          </p:cNvPicPr>
          <p:nvPr/>
        </p:nvPicPr>
        <p:blipFill>
          <a:blip r:embed="rId3"/>
          <a:stretch>
            <a:fillRect/>
          </a:stretch>
        </p:blipFill>
        <p:spPr>
          <a:xfrm>
            <a:off x="4572000" y="4230007"/>
            <a:ext cx="4000500" cy="2222500"/>
          </a:xfrm>
          <a:prstGeom prst="rect">
            <a:avLst/>
          </a:prstGeom>
        </p:spPr>
      </p:pic>
      <p:pic>
        <p:nvPicPr>
          <p:cNvPr id="4" name="Picture 3">
            <a:extLst>
              <a:ext uri="{FF2B5EF4-FFF2-40B4-BE49-F238E27FC236}">
                <a16:creationId xmlns:a16="http://schemas.microsoft.com/office/drawing/2014/main" id="{EF16C36B-E212-6681-9B5F-9332B2BA6BA0}"/>
              </a:ext>
            </a:extLst>
          </p:cNvPr>
          <p:cNvPicPr>
            <a:picLocks noChangeAspect="1"/>
          </p:cNvPicPr>
          <p:nvPr/>
        </p:nvPicPr>
        <p:blipFill>
          <a:blip r:embed="rId4"/>
          <a:stretch>
            <a:fillRect/>
          </a:stretch>
        </p:blipFill>
        <p:spPr>
          <a:xfrm>
            <a:off x="5141687" y="1516743"/>
            <a:ext cx="3385719" cy="2540939"/>
          </a:xfrm>
          <a:prstGeom prst="rect">
            <a:avLst/>
          </a:prstGeom>
        </p:spPr>
      </p:pic>
      <p:pic>
        <p:nvPicPr>
          <p:cNvPr id="5" name="Picture 4">
            <a:extLst>
              <a:ext uri="{FF2B5EF4-FFF2-40B4-BE49-F238E27FC236}">
                <a16:creationId xmlns:a16="http://schemas.microsoft.com/office/drawing/2014/main" id="{EA7512E9-E315-34B6-9AF6-B85E11AAB697}"/>
              </a:ext>
            </a:extLst>
          </p:cNvPr>
          <p:cNvPicPr>
            <a:picLocks noChangeAspect="1"/>
          </p:cNvPicPr>
          <p:nvPr/>
        </p:nvPicPr>
        <p:blipFill>
          <a:blip r:embed="rId5"/>
          <a:stretch>
            <a:fillRect/>
          </a:stretch>
        </p:blipFill>
        <p:spPr>
          <a:xfrm>
            <a:off x="415143" y="4013851"/>
            <a:ext cx="3587172" cy="2562266"/>
          </a:xfrm>
          <a:prstGeom prst="rect">
            <a:avLst/>
          </a:prstGeom>
        </p:spPr>
      </p:pic>
      <p:pic>
        <p:nvPicPr>
          <p:cNvPr id="6" name="Picture 5">
            <a:extLst>
              <a:ext uri="{FF2B5EF4-FFF2-40B4-BE49-F238E27FC236}">
                <a16:creationId xmlns:a16="http://schemas.microsoft.com/office/drawing/2014/main" id="{639DCDC2-37D5-F8DE-7066-2950CD43207B}"/>
              </a:ext>
            </a:extLst>
          </p:cNvPr>
          <p:cNvPicPr>
            <a:picLocks noChangeAspect="1"/>
          </p:cNvPicPr>
          <p:nvPr/>
        </p:nvPicPr>
        <p:blipFill>
          <a:blip r:embed="rId6"/>
          <a:stretch>
            <a:fillRect/>
          </a:stretch>
        </p:blipFill>
        <p:spPr>
          <a:xfrm>
            <a:off x="719464" y="1358535"/>
            <a:ext cx="4199163" cy="2569154"/>
          </a:xfrm>
          <a:prstGeom prst="rect">
            <a:avLst/>
          </a:prstGeom>
        </p:spPr>
      </p:pic>
    </p:spTree>
    <p:extLst>
      <p:ext uri="{BB962C8B-B14F-4D97-AF65-F5344CB8AC3E}">
        <p14:creationId xmlns:p14="http://schemas.microsoft.com/office/powerpoint/2010/main" val="3669345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1"/>
          </p:nvPr>
        </p:nvSpPr>
        <p:spPr>
          <a:xfrm>
            <a:off x="487646" y="1503402"/>
            <a:ext cx="8486075" cy="4824974"/>
          </a:xfrm>
        </p:spPr>
        <p:txBody>
          <a:bodyPr/>
          <a:lstStyle/>
          <a:p>
            <a:pPr marL="0" indent="0" algn="ctr">
              <a:buNone/>
            </a:pPr>
            <a:r>
              <a:rPr lang="en-US" sz="2400" b="1" dirty="0">
                <a:solidFill>
                  <a:srgbClr val="7030A0"/>
                </a:solidFill>
                <a:latin typeface="Calibri" charset="0"/>
              </a:rPr>
              <a:t>The About menu on </a:t>
            </a:r>
            <a:r>
              <a:rPr lang="en-US" sz="2400" b="1" dirty="0">
                <a:solidFill>
                  <a:srgbClr val="FF0000"/>
                </a:solidFill>
                <a:latin typeface="Calibri" charset="0"/>
              </a:rPr>
              <a:t>karenfusonmath.com </a:t>
            </a:r>
          </a:p>
          <a:p>
            <a:pPr marL="0" indent="0" algn="ctr">
              <a:buNone/>
            </a:pPr>
            <a:r>
              <a:rPr lang="en-US" sz="2400" b="1" dirty="0">
                <a:solidFill>
                  <a:srgbClr val="7030A0"/>
                </a:solidFill>
                <a:latin typeface="Calibri" charset="0"/>
              </a:rPr>
              <a:t>gives my background and describes each of the menu choices.</a:t>
            </a:r>
          </a:p>
          <a:p>
            <a:pPr marL="0" indent="0" algn="ctr">
              <a:buNone/>
            </a:pPr>
            <a:r>
              <a:rPr lang="en-US" sz="2400" b="1" dirty="0">
                <a:solidFill>
                  <a:srgbClr val="7030A0"/>
                </a:solidFill>
                <a:latin typeface="Calibri" charset="0"/>
              </a:rPr>
              <a:t>These include my publications and</a:t>
            </a:r>
          </a:p>
          <a:p>
            <a:pPr marL="0" indent="0" algn="ctr">
              <a:buNone/>
            </a:pPr>
            <a:r>
              <a:rPr lang="en-US" sz="2400" b="1" dirty="0">
                <a:solidFill>
                  <a:srgbClr val="7030A0"/>
                </a:solidFill>
                <a:latin typeface="Calibri" charset="0"/>
              </a:rPr>
              <a:t> visual presentations about my research.</a:t>
            </a:r>
          </a:p>
          <a:p>
            <a:pPr marL="0" indent="0" algn="ctr">
              <a:buNone/>
            </a:pPr>
            <a:r>
              <a:rPr lang="en-US" sz="2400" b="1" dirty="0">
                <a:solidFill>
                  <a:srgbClr val="7030A0"/>
                </a:solidFill>
                <a:latin typeface="Calibri" charset="0"/>
              </a:rPr>
              <a:t>The Teaching Progressions and Classroom Videos show the visual representations that help students show their thinking.  They have been used in my math program </a:t>
            </a:r>
            <a:r>
              <a:rPr lang="en-US" sz="2400" b="1" i="1" dirty="0">
                <a:solidFill>
                  <a:srgbClr val="7030A0"/>
                </a:solidFill>
                <a:latin typeface="Calibri" charset="0"/>
              </a:rPr>
              <a:t>Math Expressions</a:t>
            </a:r>
            <a:r>
              <a:rPr lang="en-US" sz="2400" b="1" dirty="0">
                <a:solidFill>
                  <a:srgbClr val="7030A0"/>
                </a:solidFill>
                <a:latin typeface="Calibri" charset="0"/>
              </a:rPr>
              <a:t> to show that they work, but they can be used by anyone.</a:t>
            </a:r>
          </a:p>
          <a:p>
            <a:pPr marL="0" indent="0" algn="ctr">
              <a:buNone/>
            </a:pPr>
            <a:endParaRPr lang="en-US" sz="1000" b="1" dirty="0">
              <a:solidFill>
                <a:srgbClr val="7030A0"/>
              </a:solidFill>
              <a:latin typeface="Calibri" charset="0"/>
            </a:endParaRPr>
          </a:p>
          <a:p>
            <a:pPr marL="0" indent="0" algn="ctr">
              <a:buNone/>
            </a:pPr>
            <a:r>
              <a:rPr lang="en-US" sz="2400" b="1" dirty="0">
                <a:solidFill>
                  <a:srgbClr val="FF0000"/>
                </a:solidFill>
                <a:latin typeface="Calibri" charset="0"/>
              </a:rPr>
              <a:t>My email is karenfuson@mac.com</a:t>
            </a:r>
          </a:p>
          <a:p>
            <a:pPr marL="0" indent="0" algn="ctr">
              <a:buNone/>
            </a:pPr>
            <a:r>
              <a:rPr lang="en-US" sz="2400" b="1" dirty="0">
                <a:solidFill>
                  <a:srgbClr val="7030A0"/>
                </a:solidFill>
                <a:latin typeface="Calibri" charset="0"/>
              </a:rPr>
              <a:t> </a:t>
            </a:r>
            <a:endParaRPr lang="en-US" sz="2000" b="1" dirty="0">
              <a:solidFill>
                <a:srgbClr val="7030A0"/>
              </a:solidFill>
              <a:latin typeface="Calibri" charset="0"/>
            </a:endParaRPr>
          </a:p>
        </p:txBody>
      </p:sp>
    </p:spTree>
    <p:extLst>
      <p:ext uri="{BB962C8B-B14F-4D97-AF65-F5344CB8AC3E}">
        <p14:creationId xmlns:p14="http://schemas.microsoft.com/office/powerpoint/2010/main" val="446923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1"/>
          </p:nvPr>
        </p:nvSpPr>
        <p:spPr>
          <a:xfrm>
            <a:off x="523272" y="1016513"/>
            <a:ext cx="8486075" cy="4824974"/>
          </a:xfrm>
        </p:spPr>
        <p:txBody>
          <a:bodyPr/>
          <a:lstStyle/>
          <a:p>
            <a:pPr marL="0" indent="0" algn="ctr">
              <a:buNone/>
            </a:pPr>
            <a:r>
              <a:rPr lang="en-US" b="1">
                <a:solidFill>
                  <a:srgbClr val="0000FF"/>
                </a:solidFill>
                <a:effectLst/>
                <a:latin typeface="+mj-lt"/>
                <a:ea typeface="Times New Roman" panose="02020603050405020304" pitchFamily="18" charset="0"/>
                <a:cs typeface="Times New Roman" panose="02020603050405020304" pitchFamily="18" charset="0"/>
              </a:rPr>
              <a:t>Expanding Number Talks </a:t>
            </a:r>
          </a:p>
          <a:p>
            <a:pPr marL="0" indent="0" algn="ctr">
              <a:buNone/>
            </a:pPr>
            <a:r>
              <a:rPr lang="en-US" b="1">
                <a:solidFill>
                  <a:srgbClr val="0000FF"/>
                </a:solidFill>
                <a:effectLst/>
                <a:latin typeface="+mj-lt"/>
                <a:ea typeface="Times New Roman" panose="02020603050405020304" pitchFamily="18" charset="0"/>
                <a:cs typeface="Times New Roman" panose="02020603050405020304" pitchFamily="18" charset="0"/>
              </a:rPr>
              <a:t>to Build Equitable Math Talk Classrooms</a:t>
            </a:r>
          </a:p>
          <a:p>
            <a:pPr marL="0" indent="0" algn="ctr">
              <a:buNone/>
            </a:pPr>
            <a:r>
              <a:rPr lang="en-US" sz="2000" b="1" dirty="0">
                <a:solidFill>
                  <a:srgbClr val="7030A0"/>
                </a:solidFill>
                <a:latin typeface="Calibri" charset="0"/>
              </a:rPr>
              <a:t>by Karen Fuson and Steve Leinwand</a:t>
            </a:r>
          </a:p>
          <a:p>
            <a:pPr marL="0" indent="0" algn="ctr">
              <a:buNone/>
            </a:pPr>
            <a:r>
              <a:rPr lang="en-US" sz="2400" b="1" dirty="0">
                <a:solidFill>
                  <a:srgbClr val="7030A0"/>
                </a:solidFill>
                <a:latin typeface="Calibri" charset="0"/>
              </a:rPr>
              <a:t>The paper above appeared in the March NCTM journal Mathematics Teacher: Learning and Teaching PK to G12.</a:t>
            </a:r>
          </a:p>
          <a:p>
            <a:pPr marL="0" indent="0" algn="ctr">
              <a:buNone/>
            </a:pPr>
            <a:endParaRPr lang="en-US" sz="1800" b="1" dirty="0">
              <a:solidFill>
                <a:srgbClr val="7030A0"/>
              </a:solidFill>
              <a:latin typeface="Calibri" charset="0"/>
            </a:endParaRPr>
          </a:p>
          <a:p>
            <a:pPr marL="0" indent="0" algn="ctr">
              <a:buNone/>
            </a:pPr>
            <a:r>
              <a:rPr lang="en-US" sz="2400" b="1" dirty="0">
                <a:solidFill>
                  <a:srgbClr val="7030A0"/>
                </a:solidFill>
                <a:latin typeface="Calibri" charset="0"/>
              </a:rPr>
              <a:t>It describes how limiting Number Talks are and how they can be extended to Math Talk in all lessons by having students use and discuss drawings and written methods.</a:t>
            </a:r>
          </a:p>
          <a:p>
            <a:pPr marL="0" indent="0" algn="ctr">
              <a:buNone/>
            </a:pPr>
            <a:r>
              <a:rPr lang="en-US" sz="2400" b="1" dirty="0">
                <a:solidFill>
                  <a:srgbClr val="FF0000"/>
                </a:solidFill>
                <a:latin typeface="Calibri" charset="0"/>
              </a:rPr>
              <a:t>It discusses some kinds of drawings students can make for different math domains, so it is a good resource for you in starting your Math Talk Community.</a:t>
            </a:r>
          </a:p>
        </p:txBody>
      </p:sp>
    </p:spTree>
    <p:extLst>
      <p:ext uri="{BB962C8B-B14F-4D97-AF65-F5344CB8AC3E}">
        <p14:creationId xmlns:p14="http://schemas.microsoft.com/office/powerpoint/2010/main" val="3004616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1"/>
          </p:nvPr>
        </p:nvSpPr>
        <p:spPr>
          <a:xfrm>
            <a:off x="57551" y="567414"/>
            <a:ext cx="9086449" cy="4964887"/>
          </a:xfrm>
        </p:spPr>
        <p:txBody>
          <a:bodyPr/>
          <a:lstStyle/>
          <a:p>
            <a:pPr marL="0" indent="0" algn="ctr">
              <a:buNone/>
            </a:pPr>
            <a:endParaRPr lang="en-US" sz="2000" b="1" dirty="0">
              <a:solidFill>
                <a:srgbClr val="0000FF"/>
              </a:solidFill>
              <a:latin typeface="Calibri" charset="0"/>
            </a:endParaRPr>
          </a:p>
          <a:p>
            <a:pPr marL="0" indent="0" algn="ctr">
              <a:buNone/>
            </a:pPr>
            <a:endParaRPr lang="en-US" sz="2000" b="1" dirty="0">
              <a:solidFill>
                <a:srgbClr val="0000FF"/>
              </a:solidFill>
              <a:latin typeface="Calibri" charset="0"/>
            </a:endParaRPr>
          </a:p>
          <a:p>
            <a:pPr marL="0" indent="0" algn="ctr">
              <a:buNone/>
            </a:pPr>
            <a:r>
              <a:rPr lang="en-US" sz="2000" b="1" dirty="0">
                <a:solidFill>
                  <a:srgbClr val="0000FF"/>
                </a:solidFill>
                <a:latin typeface="Calibri" charset="0"/>
              </a:rPr>
              <a:t>There is no one “standard algorithm.”  There are variations in ways </a:t>
            </a:r>
          </a:p>
          <a:p>
            <a:pPr marL="0" indent="0" algn="ctr">
              <a:buNone/>
            </a:pPr>
            <a:r>
              <a:rPr lang="en-US" sz="2000" b="1" dirty="0">
                <a:solidFill>
                  <a:srgbClr val="0000FF"/>
                </a:solidFill>
                <a:latin typeface="Calibri" charset="0"/>
              </a:rPr>
              <a:t>to record efficient, accurate, and generalizable methods that </a:t>
            </a:r>
          </a:p>
          <a:p>
            <a:pPr marL="0" indent="0" algn="ctr">
              <a:buNone/>
            </a:pPr>
            <a:r>
              <a:rPr lang="en-US" sz="2000" b="1" dirty="0">
                <a:solidFill>
                  <a:srgbClr val="0000FF"/>
                </a:solidFill>
                <a:latin typeface="Calibri" charset="0"/>
              </a:rPr>
              <a:t>form </a:t>
            </a:r>
            <a:r>
              <a:rPr lang="en-US" sz="2000" b="1" dirty="0">
                <a:solidFill>
                  <a:srgbClr val="7030A0"/>
                </a:solidFill>
                <a:latin typeface="Calibri" charset="0"/>
              </a:rPr>
              <a:t>the collection of standard algorithms</a:t>
            </a:r>
            <a:r>
              <a:rPr lang="en-US" sz="2000" b="1" dirty="0">
                <a:solidFill>
                  <a:srgbClr val="0000FF"/>
                </a:solidFill>
                <a:latin typeface="Calibri" charset="0"/>
              </a:rPr>
              <a:t>.</a:t>
            </a:r>
          </a:p>
          <a:p>
            <a:pPr marL="0" indent="0" algn="ctr">
              <a:buNone/>
            </a:pPr>
            <a:endParaRPr lang="en-US" sz="800" b="1" dirty="0">
              <a:solidFill>
                <a:srgbClr val="0000FF"/>
              </a:solidFill>
              <a:latin typeface="Calibri" charset="0"/>
            </a:endParaRPr>
          </a:p>
          <a:p>
            <a:pPr marL="0" indent="0" algn="ctr">
              <a:buNone/>
            </a:pPr>
            <a:r>
              <a:rPr lang="en-US" sz="2000" b="1" dirty="0">
                <a:solidFill>
                  <a:srgbClr val="FF0000"/>
                </a:solidFill>
                <a:latin typeface="Calibri" charset="0"/>
              </a:rPr>
              <a:t>There are better methods</a:t>
            </a:r>
            <a:r>
              <a:rPr lang="en-US" sz="2000" b="1" dirty="0">
                <a:solidFill>
                  <a:srgbClr val="0000FF"/>
                </a:solidFill>
                <a:latin typeface="Calibri" charset="0"/>
              </a:rPr>
              <a:t>; my research is about these.  These are in Classroom Videos, papers, and Teaching Progressions on my website.</a:t>
            </a:r>
          </a:p>
          <a:p>
            <a:pPr marL="0" indent="0" algn="ctr">
              <a:buNone/>
            </a:pPr>
            <a:r>
              <a:rPr lang="en-US" sz="2000" b="1" dirty="0">
                <a:solidFill>
                  <a:srgbClr val="0000FF"/>
                </a:solidFill>
                <a:latin typeface="Calibri" charset="0"/>
              </a:rPr>
              <a:t>These are </a:t>
            </a:r>
            <a:r>
              <a:rPr lang="en-US" sz="2000" b="1" dirty="0">
                <a:solidFill>
                  <a:srgbClr val="7030A0"/>
                </a:solidFill>
                <a:latin typeface="Calibri" charset="0"/>
              </a:rPr>
              <a:t>the mathematically desirable and accessible methods </a:t>
            </a:r>
          </a:p>
          <a:p>
            <a:pPr marL="0" indent="0" algn="ctr">
              <a:buNone/>
            </a:pPr>
            <a:r>
              <a:rPr lang="en-US" sz="2000" b="1" dirty="0">
                <a:solidFill>
                  <a:srgbClr val="7030A0"/>
                </a:solidFill>
                <a:latin typeface="Calibri" charset="0"/>
              </a:rPr>
              <a:t>that are standard algorithms</a:t>
            </a:r>
            <a:r>
              <a:rPr lang="en-US" sz="2000" b="1" dirty="0">
                <a:solidFill>
                  <a:srgbClr val="0000FF"/>
                </a:solidFill>
                <a:latin typeface="Calibri" charset="0"/>
              </a:rPr>
              <a:t>.</a:t>
            </a:r>
          </a:p>
          <a:p>
            <a:pPr marL="0" indent="0" algn="ctr">
              <a:buNone/>
            </a:pPr>
            <a:endParaRPr lang="en-US" sz="800" b="1" dirty="0">
              <a:solidFill>
                <a:srgbClr val="0000FF"/>
              </a:solidFill>
              <a:latin typeface="Calibri" charset="0"/>
            </a:endParaRPr>
          </a:p>
          <a:p>
            <a:pPr marL="0" indent="0" algn="ctr">
              <a:buNone/>
            </a:pPr>
            <a:r>
              <a:rPr lang="en-US" sz="2000" b="1" dirty="0">
                <a:solidFill>
                  <a:srgbClr val="0000FF"/>
                </a:solidFill>
                <a:latin typeface="Calibri" charset="0"/>
              </a:rPr>
              <a:t>Most taken to be “standard algorithms” are difficult or misleading.</a:t>
            </a:r>
          </a:p>
          <a:p>
            <a:pPr marL="0" indent="0" algn="ctr">
              <a:buNone/>
            </a:pPr>
            <a:endParaRPr lang="en-US" sz="800" b="1" dirty="0">
              <a:solidFill>
                <a:srgbClr val="0000FF"/>
              </a:solidFill>
              <a:latin typeface="Calibri" charset="0"/>
            </a:endParaRPr>
          </a:p>
          <a:p>
            <a:pPr marL="0" indent="0" algn="ctr">
              <a:buNone/>
            </a:pPr>
            <a:r>
              <a:rPr lang="en-US" sz="2000" b="1" dirty="0">
                <a:solidFill>
                  <a:srgbClr val="0000FF"/>
                </a:solidFill>
                <a:latin typeface="Calibri" charset="0"/>
              </a:rPr>
              <a:t>The CCSS say in the critical area for the </a:t>
            </a:r>
            <a:r>
              <a:rPr lang="en-US" sz="2000" b="1" dirty="0">
                <a:solidFill>
                  <a:srgbClr val="FF0000"/>
                </a:solidFill>
                <a:latin typeface="Calibri" charset="0"/>
              </a:rPr>
              <a:t>first year </a:t>
            </a:r>
            <a:r>
              <a:rPr lang="en-US" sz="2000" b="1" dirty="0">
                <a:solidFill>
                  <a:srgbClr val="0000FF"/>
                </a:solidFill>
                <a:latin typeface="Calibri" charset="0"/>
              </a:rPr>
              <a:t>of a given computation: “Students develop, discuss, and use </a:t>
            </a:r>
            <a:r>
              <a:rPr lang="en-US" sz="2000" b="1" dirty="0">
                <a:solidFill>
                  <a:srgbClr val="FF0000"/>
                </a:solidFill>
                <a:latin typeface="Calibri" charset="0"/>
              </a:rPr>
              <a:t>efficient, accurate, and generalizable methods</a:t>
            </a:r>
            <a:r>
              <a:rPr lang="en-US" sz="2000" b="1" dirty="0">
                <a:solidFill>
                  <a:srgbClr val="0000FF"/>
                </a:solidFill>
                <a:latin typeface="Calibri" charset="0"/>
              </a:rPr>
              <a:t>.”  </a:t>
            </a:r>
          </a:p>
          <a:p>
            <a:pPr marL="0" indent="0" algn="ctr">
              <a:buNone/>
            </a:pPr>
            <a:r>
              <a:rPr lang="en-US" sz="2000" b="1" dirty="0">
                <a:solidFill>
                  <a:srgbClr val="0000FF"/>
                </a:solidFill>
                <a:latin typeface="Calibri" charset="0"/>
              </a:rPr>
              <a:t>They </a:t>
            </a:r>
            <a:r>
              <a:rPr lang="en-US" sz="2000" b="1" dirty="0">
                <a:solidFill>
                  <a:srgbClr val="FF0000"/>
                </a:solidFill>
                <a:latin typeface="Calibri" charset="0"/>
              </a:rPr>
              <a:t>do not say </a:t>
            </a:r>
            <a:r>
              <a:rPr lang="en-US" sz="2000" b="1" dirty="0">
                <a:solidFill>
                  <a:srgbClr val="0000FF"/>
                </a:solidFill>
                <a:latin typeface="Calibri" charset="0"/>
              </a:rPr>
              <a:t>to wait until Grade 4 to do “standard algorithms.”</a:t>
            </a:r>
          </a:p>
          <a:p>
            <a:pPr marL="0" indent="0" algn="ctr">
              <a:buNone/>
            </a:pPr>
            <a:endParaRPr lang="en-US" sz="800" b="1" dirty="0">
              <a:solidFill>
                <a:srgbClr val="0000FF"/>
              </a:solidFill>
              <a:latin typeface="Calibri" charset="0"/>
            </a:endParaRPr>
          </a:p>
          <a:p>
            <a:pPr marL="0" indent="0">
              <a:buNone/>
            </a:pPr>
            <a:r>
              <a:rPr lang="en-US" sz="2000" b="1" dirty="0">
                <a:solidFill>
                  <a:srgbClr val="0000FF"/>
                </a:solidFill>
                <a:latin typeface="Calibri" charset="0"/>
              </a:rPr>
              <a:t>     More details are in the paper below (it is on my website under publications).</a:t>
            </a:r>
          </a:p>
          <a:p>
            <a:pPr marL="0" indent="0" algn="ctr">
              <a:buNone/>
            </a:pPr>
            <a:r>
              <a:rPr lang="en-US" sz="1400" b="1">
                <a:solidFill>
                  <a:srgbClr val="0000FF"/>
                </a:solidFill>
              </a:rPr>
              <a:t>Fuson, K. C. &amp; Beckmann, S. (Fall/Winter, 2012-2013).  Standard algorithms in the Common Core State Standards</a:t>
            </a:r>
            <a:r>
              <a:rPr lang="en-US" sz="1400" b="1" i="1">
                <a:solidFill>
                  <a:srgbClr val="0000FF"/>
                </a:solidFill>
              </a:rPr>
              <a:t>.  National Council of Supervisors of Mathematics Journal of Mathematics Education Leadership, 14 (2)</a:t>
            </a:r>
            <a:r>
              <a:rPr lang="en-US" sz="1400" b="1">
                <a:solidFill>
                  <a:srgbClr val="0000FF"/>
                </a:solidFill>
              </a:rPr>
              <a:t>, 14-30.</a:t>
            </a:r>
            <a:endParaRPr lang="en-US" sz="1400" b="1" dirty="0">
              <a:solidFill>
                <a:srgbClr val="0000FF"/>
              </a:solidFill>
              <a:latin typeface="Calibri" charset="0"/>
            </a:endParaRPr>
          </a:p>
          <a:p>
            <a:pPr marL="0" indent="0" algn="ctr">
              <a:buNone/>
            </a:pPr>
            <a:endParaRPr lang="en-US" sz="2000" b="1" dirty="0">
              <a:solidFill>
                <a:srgbClr val="0000FF"/>
              </a:solidFill>
              <a:latin typeface="Calibri" charset="0"/>
            </a:endParaRPr>
          </a:p>
        </p:txBody>
      </p:sp>
    </p:spTree>
    <p:extLst>
      <p:ext uri="{BB962C8B-B14F-4D97-AF65-F5344CB8AC3E}">
        <p14:creationId xmlns:p14="http://schemas.microsoft.com/office/powerpoint/2010/main" val="14896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3"/>
          <p:cNvSpPr txBox="1">
            <a:spLocks noChangeArrowheads="1"/>
          </p:cNvSpPr>
          <p:nvPr/>
        </p:nvSpPr>
        <p:spPr bwMode="auto">
          <a:xfrm>
            <a:off x="6049963" y="2401888"/>
            <a:ext cx="2640012"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7200" b="1">
                <a:latin typeface="Footlight MT Light" charset="0"/>
                <a:ea typeface="ヒラギノ角ゴ Pro W3" charset="-128"/>
              </a:rPr>
              <a:t>5 8 </a:t>
            </a:r>
          </a:p>
        </p:txBody>
      </p:sp>
      <p:sp>
        <p:nvSpPr>
          <p:cNvPr id="112642" name="Text Box 4"/>
          <p:cNvSpPr txBox="1">
            <a:spLocks noChangeArrowheads="1"/>
          </p:cNvSpPr>
          <p:nvPr/>
        </p:nvSpPr>
        <p:spPr bwMode="auto">
          <a:xfrm>
            <a:off x="6121400" y="3305175"/>
            <a:ext cx="2509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7200" b="1">
                <a:solidFill>
                  <a:srgbClr val="000000"/>
                </a:solidFill>
                <a:latin typeface="Footlight MT Light" charset="0"/>
                <a:ea typeface="ヒラギノ角ゴ Pro W3" charset="-128"/>
              </a:rPr>
              <a:t>3 6</a:t>
            </a:r>
          </a:p>
        </p:txBody>
      </p:sp>
      <p:sp>
        <p:nvSpPr>
          <p:cNvPr id="227333" name="Text Box 5"/>
          <p:cNvSpPr txBox="1">
            <a:spLocks noChangeArrowheads="1"/>
          </p:cNvSpPr>
          <p:nvPr/>
        </p:nvSpPr>
        <p:spPr bwMode="auto">
          <a:xfrm>
            <a:off x="7431088" y="4586288"/>
            <a:ext cx="7239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7200" b="1">
                <a:solidFill>
                  <a:srgbClr val="C0504D"/>
                </a:solidFill>
                <a:latin typeface="Footlight MT Light" charset="0"/>
                <a:ea typeface="ヒラギノ角ゴ Pro W3" charset="-128"/>
              </a:rPr>
              <a:t>4</a:t>
            </a:r>
          </a:p>
        </p:txBody>
      </p:sp>
      <p:sp>
        <p:nvSpPr>
          <p:cNvPr id="60423" name="Line 9"/>
          <p:cNvSpPr>
            <a:spLocks noChangeShapeType="1"/>
          </p:cNvSpPr>
          <p:nvPr/>
        </p:nvSpPr>
        <p:spPr bwMode="auto">
          <a:xfrm flipV="1">
            <a:off x="6049963" y="4476750"/>
            <a:ext cx="2497137" cy="42863"/>
          </a:xfrm>
          <a:prstGeom prst="line">
            <a:avLst/>
          </a:prstGeom>
          <a:noFill/>
          <a:ln w="76200">
            <a:solidFill>
              <a:srgbClr val="000000"/>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227338" name="Text Box 10"/>
          <p:cNvSpPr txBox="1">
            <a:spLocks noChangeArrowheads="1"/>
          </p:cNvSpPr>
          <p:nvPr/>
        </p:nvSpPr>
        <p:spPr bwMode="auto">
          <a:xfrm>
            <a:off x="6672263" y="4086225"/>
            <a:ext cx="7239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algn="r" eaLnBrk="0" fontAlgn="base" hangingPunct="0">
              <a:spcBef>
                <a:spcPct val="0"/>
              </a:spcBef>
              <a:spcAft>
                <a:spcPct val="0"/>
              </a:spcAft>
              <a:defRPr b="1">
                <a:solidFill>
                  <a:schemeClr val="tx1"/>
                </a:solidFill>
                <a:latin typeface="Arial" charset="0"/>
                <a:cs typeface="Times New Roman" pitchFamily="18" charset="0"/>
              </a:defRPr>
            </a:lvl6pPr>
            <a:lvl7pPr marL="2971800" indent="-228600" algn="r" eaLnBrk="0" fontAlgn="base" hangingPunct="0">
              <a:spcBef>
                <a:spcPct val="0"/>
              </a:spcBef>
              <a:spcAft>
                <a:spcPct val="0"/>
              </a:spcAft>
              <a:defRPr b="1">
                <a:solidFill>
                  <a:schemeClr val="tx1"/>
                </a:solidFill>
                <a:latin typeface="Arial" charset="0"/>
                <a:cs typeface="Times New Roman" pitchFamily="18" charset="0"/>
              </a:defRPr>
            </a:lvl7pPr>
            <a:lvl8pPr marL="3429000" indent="-228600" algn="r" eaLnBrk="0" fontAlgn="base" hangingPunct="0">
              <a:spcBef>
                <a:spcPct val="0"/>
              </a:spcBef>
              <a:spcAft>
                <a:spcPct val="0"/>
              </a:spcAft>
              <a:defRPr b="1">
                <a:solidFill>
                  <a:schemeClr val="tx1"/>
                </a:solidFill>
                <a:latin typeface="Arial" charset="0"/>
                <a:cs typeface="Times New Roman" pitchFamily="18" charset="0"/>
              </a:defRPr>
            </a:lvl8pPr>
            <a:lvl9pPr marL="3886200" indent="-228600" algn="r" eaLnBrk="0" fontAlgn="base" hangingPunct="0">
              <a:spcBef>
                <a:spcPct val="0"/>
              </a:spcBef>
              <a:spcAft>
                <a:spcPct val="0"/>
              </a:spcAft>
              <a:defRPr b="1">
                <a:solidFill>
                  <a:schemeClr val="tx1"/>
                </a:solidFill>
                <a:latin typeface="Arial" charset="0"/>
                <a:cs typeface="Times New Roman" pitchFamily="18" charset="0"/>
              </a:defRPr>
            </a:lvl9pPr>
          </a:lstStyle>
          <a:p>
            <a:pPr algn="ctr" eaLnBrk="1" hangingPunct="1">
              <a:defRPr/>
            </a:pPr>
            <a:r>
              <a:rPr lang="en-US" sz="4400" dirty="0">
                <a:solidFill>
                  <a:schemeClr val="accent2">
                    <a:lumMod val="75000"/>
                  </a:schemeClr>
                </a:solidFill>
                <a:latin typeface="Footlight MT Light" pitchFamily="18" charset="0"/>
                <a:ea typeface="ヒラギノ角ゴ Pro W3" pitchFamily="1" charset="-128"/>
              </a:rPr>
              <a:t>1</a:t>
            </a:r>
          </a:p>
        </p:txBody>
      </p:sp>
      <p:sp>
        <p:nvSpPr>
          <p:cNvPr id="112648" name="Title 1"/>
          <p:cNvSpPr>
            <a:spLocks/>
          </p:cNvSpPr>
          <p:nvPr/>
        </p:nvSpPr>
        <p:spPr bwMode="auto">
          <a:xfrm>
            <a:off x="0" y="-152400"/>
            <a:ext cx="8429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2800" b="1"/>
              <a:t> </a:t>
            </a:r>
            <a:r>
              <a:rPr lang="en-US" altLang="x-none" sz="2800" b="1">
                <a:solidFill>
                  <a:schemeClr val="bg1"/>
                </a:solidFill>
              </a:rPr>
              <a:t>G1 N</a:t>
            </a:r>
            <a:r>
              <a:rPr lang="en-US" altLang="x-none" sz="2800" b="1">
                <a:solidFill>
                  <a:srgbClr val="FFFFFF"/>
                </a:solidFill>
              </a:rPr>
              <a:t>ew Groups Below   1.NBT.4</a:t>
            </a:r>
          </a:p>
        </p:txBody>
      </p:sp>
      <p:pic>
        <p:nvPicPr>
          <p:cNvPr id="2" name="Picture 1">
            <a:extLst>
              <a:ext uri="{FF2B5EF4-FFF2-40B4-BE49-F238E27FC236}">
                <a16:creationId xmlns:a16="http://schemas.microsoft.com/office/drawing/2014/main" id="{D5A66B91-A6EE-D94E-B13A-8A1CF12CC910}"/>
              </a:ext>
            </a:extLst>
          </p:cNvPr>
          <p:cNvPicPr>
            <a:picLocks noChangeAspect="1"/>
          </p:cNvPicPr>
          <p:nvPr/>
        </p:nvPicPr>
        <p:blipFill>
          <a:blip r:embed="rId3"/>
          <a:stretch>
            <a:fillRect/>
          </a:stretch>
        </p:blipFill>
        <p:spPr>
          <a:xfrm>
            <a:off x="94936" y="1519237"/>
            <a:ext cx="5758072" cy="4143375"/>
          </a:xfrm>
          <a:prstGeom prst="rect">
            <a:avLst/>
          </a:prstGeom>
        </p:spPr>
      </p:pic>
      <p:pic>
        <p:nvPicPr>
          <p:cNvPr id="4" name="Picture 3">
            <a:extLst>
              <a:ext uri="{FF2B5EF4-FFF2-40B4-BE49-F238E27FC236}">
                <a16:creationId xmlns:a16="http://schemas.microsoft.com/office/drawing/2014/main" id="{8E7A0741-1F3E-EE4B-169D-3D358C533377}"/>
              </a:ext>
            </a:extLst>
          </p:cNvPr>
          <p:cNvPicPr>
            <a:picLocks noChangeAspect="1"/>
          </p:cNvPicPr>
          <p:nvPr/>
        </p:nvPicPr>
        <p:blipFill>
          <a:blip r:embed="rId4"/>
          <a:stretch>
            <a:fillRect/>
          </a:stretch>
        </p:blipFill>
        <p:spPr>
          <a:xfrm>
            <a:off x="6606593" y="228600"/>
            <a:ext cx="1921510" cy="2230009"/>
          </a:xfrm>
          <a:prstGeom prst="rect">
            <a:avLst/>
          </a:prstGeom>
        </p:spPr>
      </p:pic>
    </p:spTree>
    <p:extLst>
      <p:ext uri="{BB962C8B-B14F-4D97-AF65-F5344CB8AC3E}">
        <p14:creationId xmlns:p14="http://schemas.microsoft.com/office/powerpoint/2010/main" val="30057496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7338"/>
                                        </p:tgtEl>
                                        <p:attrNameLst>
                                          <p:attrName>style.visibility</p:attrName>
                                        </p:attrNameLst>
                                      </p:cBhvr>
                                      <p:to>
                                        <p:strVal val="visible"/>
                                      </p:to>
                                    </p:set>
                                    <p:animEffect transition="in" filter="dissolve">
                                      <p:cBhvr>
                                        <p:cTn id="7" dur="500"/>
                                        <p:tgtEl>
                                          <p:spTgt spid="2273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7333"/>
                                        </p:tgtEl>
                                        <p:attrNameLst>
                                          <p:attrName>style.visibility</p:attrName>
                                        </p:attrNameLst>
                                      </p:cBhvr>
                                      <p:to>
                                        <p:strVal val="visible"/>
                                      </p:to>
                                    </p:set>
                                    <p:animEffect transition="in" filter="dissolve">
                                      <p:cBhvr>
                                        <p:cTn id="12" dur="500"/>
                                        <p:tgtEl>
                                          <p:spTgt spid="227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3" grpId="0"/>
      <p:bldP spid="2273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B05D9C7-118C-8B40-B36A-872B29A7498A}"/>
              </a:ext>
            </a:extLst>
          </p:cNvPr>
          <p:cNvSpPr>
            <a:spLocks noGrp="1"/>
          </p:cNvSpPr>
          <p:nvPr>
            <p:ph type="title"/>
          </p:nvPr>
        </p:nvSpPr>
        <p:spPr>
          <a:xfrm>
            <a:off x="677517" y="1094409"/>
            <a:ext cx="8229600" cy="866775"/>
          </a:xfrm>
        </p:spPr>
        <p:txBody>
          <a:bodyPr/>
          <a:lstStyle/>
          <a:p>
            <a:pPr algn="ctr"/>
            <a:r>
              <a:rPr lang="en-US" altLang="en-US"/>
              <a:t>A nurturing meaning-making visual </a:t>
            </a:r>
            <a:br>
              <a:rPr lang="en-US" altLang="en-US"/>
            </a:br>
            <a:r>
              <a:rPr lang="en-US" altLang="en-US"/>
              <a:t>Math Talk Community</a:t>
            </a:r>
          </a:p>
        </p:txBody>
      </p:sp>
      <p:sp>
        <p:nvSpPr>
          <p:cNvPr id="43010" name="Content Placeholder 2">
            <a:extLst>
              <a:ext uri="{FF2B5EF4-FFF2-40B4-BE49-F238E27FC236}">
                <a16:creationId xmlns:a16="http://schemas.microsoft.com/office/drawing/2014/main" id="{D818280F-A402-894E-8BE1-72EFF13C834D}"/>
              </a:ext>
            </a:extLst>
          </p:cNvPr>
          <p:cNvSpPr>
            <a:spLocks noGrp="1"/>
          </p:cNvSpPr>
          <p:nvPr>
            <p:ph idx="1"/>
          </p:nvPr>
        </p:nvSpPr>
        <p:spPr>
          <a:xfrm>
            <a:off x="337456" y="2203450"/>
            <a:ext cx="8679543" cy="4286250"/>
          </a:xfrm>
        </p:spPr>
        <p:txBody>
          <a:bodyPr/>
          <a:lstStyle/>
          <a:p>
            <a:pPr marL="0" indent="0">
              <a:buFont typeface="Arial" panose="020B0604020202020204" pitchFamily="34" charset="0"/>
              <a:buNone/>
            </a:pPr>
            <a:r>
              <a:rPr lang="en-US" altLang="en-US">
                <a:solidFill>
                  <a:srgbClr val="00B050"/>
                </a:solidFill>
              </a:rPr>
              <a:t>  is an </a:t>
            </a:r>
            <a:r>
              <a:rPr lang="en-US" altLang="en-US">
                <a:solidFill>
                  <a:srgbClr val="4746FF"/>
                </a:solidFill>
              </a:rPr>
              <a:t>inquiry-based </a:t>
            </a:r>
            <a:r>
              <a:rPr lang="en-US" altLang="en-US">
                <a:solidFill>
                  <a:srgbClr val="00B050"/>
                </a:solidFill>
              </a:rPr>
              <a:t>teaching/learning environment, and</a:t>
            </a:r>
          </a:p>
          <a:p>
            <a:pPr marL="0" indent="0">
              <a:buFont typeface="Arial" panose="020B0604020202020204" pitchFamily="34" charset="0"/>
              <a:buNone/>
            </a:pPr>
            <a:r>
              <a:rPr lang="en-US" altLang="en-US">
                <a:solidFill>
                  <a:srgbClr val="00B050"/>
                </a:solidFill>
              </a:rPr>
              <a:t>  has a continual focus on </a:t>
            </a:r>
            <a:r>
              <a:rPr lang="en-US" altLang="en-US">
                <a:solidFill>
                  <a:srgbClr val="4746FF"/>
                </a:solidFill>
              </a:rPr>
              <a:t>sense-making </a:t>
            </a:r>
            <a:r>
              <a:rPr lang="en-US" altLang="en-US">
                <a:solidFill>
                  <a:srgbClr val="00B050"/>
                </a:solidFill>
              </a:rPr>
              <a:t>by all participants.</a:t>
            </a:r>
          </a:p>
          <a:p>
            <a:pPr marL="0" indent="0">
              <a:spcBef>
                <a:spcPct val="0"/>
              </a:spcBef>
              <a:buFont typeface="Arial" panose="020B0604020202020204" pitchFamily="34" charset="0"/>
              <a:buNone/>
            </a:pPr>
            <a:endParaRPr lang="en-US" altLang="en-US" sz="2000">
              <a:solidFill>
                <a:srgbClr val="00B050"/>
              </a:solidFill>
            </a:endParaRPr>
          </a:p>
          <a:p>
            <a:pPr marL="0" indent="0">
              <a:buFont typeface="Arial" panose="020B0604020202020204" pitchFamily="34" charset="0"/>
              <a:buNone/>
            </a:pPr>
            <a:r>
              <a:rPr lang="en-US" altLang="en-US">
                <a:solidFill>
                  <a:srgbClr val="00B050"/>
                </a:solidFill>
              </a:rPr>
              <a:t>Students are expected: </a:t>
            </a:r>
          </a:p>
          <a:p>
            <a:pPr lvl="1">
              <a:buFont typeface="Wingdings" pitchFamily="2" charset="2"/>
              <a:buChar char="§"/>
            </a:pPr>
            <a:r>
              <a:rPr lang="en-US" altLang="en-US">
                <a:solidFill>
                  <a:srgbClr val="4746FF"/>
                </a:solidFill>
                <a:ea typeface="Geneva" panose="020B0503030404040204" pitchFamily="34" charset="0"/>
                <a:cs typeface="Geneva" panose="020B0503030404040204" pitchFamily="34" charset="0"/>
              </a:rPr>
              <a:t>to understand </a:t>
            </a:r>
            <a:r>
              <a:rPr lang="en-US" altLang="en-US">
                <a:solidFill>
                  <a:srgbClr val="00B050"/>
                </a:solidFill>
                <a:ea typeface="Geneva" panose="020B0503030404040204" pitchFamily="34" charset="0"/>
                <a:cs typeface="Geneva" panose="020B0503030404040204" pitchFamily="34" charset="0"/>
              </a:rPr>
              <a:t>what they are doing, </a:t>
            </a:r>
          </a:p>
          <a:p>
            <a:pPr lvl="1">
              <a:buFont typeface="Wingdings" pitchFamily="2" charset="2"/>
              <a:buChar char="§"/>
            </a:pPr>
            <a:r>
              <a:rPr lang="en-US" altLang="en-US">
                <a:solidFill>
                  <a:srgbClr val="00B050"/>
                </a:solidFill>
                <a:ea typeface="Geneva" panose="020B0503030404040204" pitchFamily="34" charset="0"/>
                <a:cs typeface="Geneva" panose="020B0503030404040204" pitchFamily="34" charset="0"/>
              </a:rPr>
              <a:t>come to be able </a:t>
            </a:r>
            <a:r>
              <a:rPr lang="en-US" altLang="en-US">
                <a:solidFill>
                  <a:srgbClr val="4746FF"/>
                </a:solidFill>
                <a:ea typeface="Geneva" panose="020B0503030404040204" pitchFamily="34" charset="0"/>
                <a:cs typeface="Geneva" panose="020B0503030404040204" pitchFamily="34" charset="0"/>
              </a:rPr>
              <a:t>to explain </a:t>
            </a:r>
            <a:r>
              <a:rPr lang="en-US" altLang="en-US">
                <a:solidFill>
                  <a:srgbClr val="00B050"/>
                </a:solidFill>
                <a:ea typeface="Geneva" panose="020B0503030404040204" pitchFamily="34" charset="0"/>
                <a:cs typeface="Geneva" panose="020B0503030404040204" pitchFamily="34" charset="0"/>
              </a:rPr>
              <a:t>their thinking,</a:t>
            </a:r>
          </a:p>
          <a:p>
            <a:pPr lvl="1">
              <a:buFont typeface="Wingdings" pitchFamily="2" charset="2"/>
              <a:buChar char="§"/>
            </a:pPr>
            <a:r>
              <a:rPr lang="en-US" altLang="en-US">
                <a:solidFill>
                  <a:srgbClr val="4746FF"/>
                </a:solidFill>
                <a:ea typeface="Geneva" panose="020B0503030404040204" pitchFamily="34" charset="0"/>
                <a:cs typeface="Geneva" panose="020B0503030404040204" pitchFamily="34" charset="0"/>
              </a:rPr>
              <a:t>understand </a:t>
            </a:r>
            <a:r>
              <a:rPr lang="en-US" altLang="en-US">
                <a:solidFill>
                  <a:srgbClr val="00B050"/>
                </a:solidFill>
                <a:ea typeface="Geneva" panose="020B0503030404040204" pitchFamily="34" charset="0"/>
                <a:cs typeface="Geneva" panose="020B0503030404040204" pitchFamily="34" charset="0"/>
              </a:rPr>
              <a:t>the thinking </a:t>
            </a:r>
            <a:r>
              <a:rPr lang="en-US" altLang="en-US">
                <a:solidFill>
                  <a:srgbClr val="4746FF"/>
                </a:solidFill>
                <a:ea typeface="Geneva" panose="020B0503030404040204" pitchFamily="34" charset="0"/>
                <a:cs typeface="Geneva" panose="020B0503030404040204" pitchFamily="34" charset="0"/>
              </a:rPr>
              <a:t>of other students, </a:t>
            </a:r>
          </a:p>
          <a:p>
            <a:pPr lvl="1">
              <a:buFont typeface="Wingdings" pitchFamily="2" charset="2"/>
              <a:buChar char="§"/>
            </a:pPr>
            <a:r>
              <a:rPr lang="en-US" altLang="en-US">
                <a:solidFill>
                  <a:srgbClr val="4746FF"/>
                </a:solidFill>
                <a:ea typeface="Geneva" panose="020B0503030404040204" pitchFamily="34" charset="0"/>
                <a:cs typeface="Geneva" panose="020B0503030404040204" pitchFamily="34" charset="0"/>
              </a:rPr>
              <a:t>learn to seek help </a:t>
            </a:r>
            <a:r>
              <a:rPr lang="en-US" altLang="en-US">
                <a:solidFill>
                  <a:srgbClr val="00B050"/>
                </a:solidFill>
                <a:ea typeface="Geneva" panose="020B0503030404040204" pitchFamily="34" charset="0"/>
                <a:cs typeface="Geneva" panose="020B0503030404040204" pitchFamily="34" charset="0"/>
              </a:rPr>
              <a:t>when they need it, and </a:t>
            </a:r>
          </a:p>
          <a:p>
            <a:pPr lvl="1">
              <a:buFont typeface="Wingdings" pitchFamily="2" charset="2"/>
              <a:buChar char="§"/>
            </a:pPr>
            <a:r>
              <a:rPr lang="en-US" altLang="en-US">
                <a:solidFill>
                  <a:srgbClr val="4746FF"/>
                </a:solidFill>
                <a:ea typeface="Geneva" panose="020B0503030404040204" pitchFamily="34" charset="0"/>
                <a:cs typeface="Geneva" panose="020B0503030404040204" pitchFamily="34" charset="0"/>
              </a:rPr>
              <a:t>help others </a:t>
            </a:r>
            <a:r>
              <a:rPr lang="en-US" altLang="en-US">
                <a:solidFill>
                  <a:srgbClr val="00B050"/>
                </a:solidFill>
                <a:ea typeface="Geneva" panose="020B0503030404040204" pitchFamily="34" charset="0"/>
                <a:cs typeface="Geneva" panose="020B0503030404040204" pitchFamily="34" charset="0"/>
              </a:rPr>
              <a:t>who need it.</a:t>
            </a:r>
          </a:p>
        </p:txBody>
      </p:sp>
    </p:spTree>
    <p:extLst>
      <p:ext uri="{BB962C8B-B14F-4D97-AF65-F5344CB8AC3E}">
        <p14:creationId xmlns:p14="http://schemas.microsoft.com/office/powerpoint/2010/main" val="3095108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D5BFF5-968D-5B63-4943-E6406DEDE29D}"/>
              </a:ext>
            </a:extLst>
          </p:cNvPr>
          <p:cNvPicPr>
            <a:picLocks noChangeAspect="1"/>
          </p:cNvPicPr>
          <p:nvPr/>
        </p:nvPicPr>
        <p:blipFill>
          <a:blip r:embed="rId3"/>
          <a:stretch>
            <a:fillRect/>
          </a:stretch>
        </p:blipFill>
        <p:spPr>
          <a:xfrm>
            <a:off x="802822" y="2818491"/>
            <a:ext cx="7128904" cy="1742621"/>
          </a:xfrm>
          <a:prstGeom prst="rect">
            <a:avLst/>
          </a:prstGeom>
        </p:spPr>
      </p:pic>
      <p:sp>
        <p:nvSpPr>
          <p:cNvPr id="3" name="TextBox 2">
            <a:extLst>
              <a:ext uri="{FF2B5EF4-FFF2-40B4-BE49-F238E27FC236}">
                <a16:creationId xmlns:a16="http://schemas.microsoft.com/office/drawing/2014/main" id="{E882D596-EAA5-8CC4-91BB-4CB127E0FE65}"/>
              </a:ext>
            </a:extLst>
          </p:cNvPr>
          <p:cNvSpPr txBox="1"/>
          <p:nvPr/>
        </p:nvSpPr>
        <p:spPr>
          <a:xfrm>
            <a:off x="1077685" y="2177142"/>
            <a:ext cx="7271657" cy="400110"/>
          </a:xfrm>
          <a:prstGeom prst="rect">
            <a:avLst/>
          </a:prstGeom>
          <a:noFill/>
        </p:spPr>
        <p:txBody>
          <a:bodyPr wrap="square" rtlCol="0">
            <a:spAutoFit/>
          </a:bodyPr>
          <a:lstStyle/>
          <a:p>
            <a:r>
              <a:rPr lang="en-US" sz="2000" b="1">
                <a:solidFill>
                  <a:srgbClr val="7030A0"/>
                </a:solidFill>
              </a:rPr>
              <a:t>New Groups Below                                                New Groups Above    </a:t>
            </a:r>
          </a:p>
        </p:txBody>
      </p:sp>
    </p:spTree>
    <p:extLst>
      <p:ext uri="{BB962C8B-B14F-4D97-AF65-F5344CB8AC3E}">
        <p14:creationId xmlns:p14="http://schemas.microsoft.com/office/powerpoint/2010/main" val="1722640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F04FA95A-A1EE-3A48-8070-3F2E35FD8E0C}"/>
              </a:ext>
            </a:extLst>
          </p:cNvPr>
          <p:cNvSpPr>
            <a:spLocks noGrp="1"/>
          </p:cNvSpPr>
          <p:nvPr>
            <p:ph type="title"/>
          </p:nvPr>
        </p:nvSpPr>
        <p:spPr>
          <a:xfrm>
            <a:off x="192088" y="1325563"/>
            <a:ext cx="2473325" cy="2938462"/>
          </a:xfrm>
        </p:spPr>
        <p:txBody>
          <a:bodyPr/>
          <a:lstStyle/>
          <a:p>
            <a:pPr algn="l"/>
            <a:r>
              <a:rPr lang="en-US" altLang="en-US" sz="2400" b="1">
                <a:solidFill>
                  <a:srgbClr val="660066"/>
                </a:solidFill>
                <a:ea typeface="ＭＳ 明朝" panose="02020609040205080304" pitchFamily="49" charset="-128"/>
                <a:cs typeface="ＭＳ 明朝" panose="02020609040205080304" pitchFamily="49" charset="-128"/>
              </a:rPr>
              <a:t>Drawings and Written Variations </a:t>
            </a:r>
            <a:br>
              <a:rPr lang="en-US" altLang="en-US" sz="2400" b="1">
                <a:solidFill>
                  <a:srgbClr val="660066"/>
                </a:solidFill>
                <a:ea typeface="ＭＳ 明朝" panose="02020609040205080304" pitchFamily="49" charset="-128"/>
                <a:cs typeface="ＭＳ 明朝" panose="02020609040205080304" pitchFamily="49" charset="-128"/>
              </a:rPr>
            </a:br>
            <a:r>
              <a:rPr lang="en-US" altLang="en-US" sz="2400" b="1">
                <a:solidFill>
                  <a:srgbClr val="660066"/>
                </a:solidFill>
                <a:ea typeface="ＭＳ 明朝" panose="02020609040205080304" pitchFamily="49" charset="-128"/>
                <a:cs typeface="ＭＳ 明朝" panose="02020609040205080304" pitchFamily="49" charset="-128"/>
              </a:rPr>
              <a:t>of Standard Algorithms</a:t>
            </a:r>
            <a:endParaRPr lang="en-US" altLang="en-US" sz="1400">
              <a:solidFill>
                <a:srgbClr val="660066"/>
              </a:solidFill>
              <a:latin typeface="Times New Roman" panose="02020603050405020304" pitchFamily="18" charset="0"/>
              <a:ea typeface="ＭＳ 明朝" panose="02020609040205080304" pitchFamily="49" charset="-128"/>
              <a:cs typeface="ＭＳ 明朝" panose="02020609040205080304" pitchFamily="49" charset="-128"/>
            </a:endParaRPr>
          </a:p>
        </p:txBody>
      </p:sp>
      <p:sp>
        <p:nvSpPr>
          <p:cNvPr id="78850" name="Content Placeholder 2">
            <a:extLst>
              <a:ext uri="{FF2B5EF4-FFF2-40B4-BE49-F238E27FC236}">
                <a16:creationId xmlns:a16="http://schemas.microsoft.com/office/drawing/2014/main" id="{663CB5CF-D375-AD4D-BD95-E6AD99B45D23}"/>
              </a:ext>
            </a:extLst>
          </p:cNvPr>
          <p:cNvSpPr>
            <a:spLocks noGrp="1"/>
          </p:cNvSpPr>
          <p:nvPr>
            <p:ph idx="1"/>
          </p:nvPr>
        </p:nvSpPr>
        <p:spPr>
          <a:xfrm>
            <a:off x="3703638" y="482600"/>
            <a:ext cx="5175250" cy="6149975"/>
          </a:xfrm>
        </p:spPr>
        <p:txBody>
          <a:bodyPr/>
          <a:lstStyle/>
          <a:p>
            <a:pPr marL="0" indent="0" algn="ctr">
              <a:lnSpc>
                <a:spcPct val="80000"/>
              </a:lnSpc>
              <a:buFont typeface="Arial" panose="020B0604020202020204" pitchFamily="34" charset="0"/>
              <a:buNone/>
            </a:pPr>
            <a:r>
              <a:rPr lang="en-US" altLang="en-US" sz="800" b="1">
                <a:solidFill>
                  <a:srgbClr val="0000FF"/>
                </a:solidFill>
                <a:ea typeface="ＭＳ Ｐゴシック" panose="020B0600070205080204" pitchFamily="34" charset="-128"/>
              </a:rPr>
              <a:t>a</a:t>
            </a:r>
          </a:p>
        </p:txBody>
      </p:sp>
      <p:pic>
        <p:nvPicPr>
          <p:cNvPr id="78851" name="Picture 3">
            <a:extLst>
              <a:ext uri="{FF2B5EF4-FFF2-40B4-BE49-F238E27FC236}">
                <a16:creationId xmlns:a16="http://schemas.microsoft.com/office/drawing/2014/main" id="{4E81917D-7A51-9540-8405-DC34E4E1A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452438"/>
            <a:ext cx="5538787"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6508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2AD57F-83E2-1047-B798-876617A9DFAF}"/>
              </a:ext>
            </a:extLst>
          </p:cNvPr>
          <p:cNvPicPr>
            <a:picLocks noChangeAspect="1"/>
          </p:cNvPicPr>
          <p:nvPr/>
        </p:nvPicPr>
        <p:blipFill>
          <a:blip r:embed="rId3"/>
          <a:stretch>
            <a:fillRect/>
          </a:stretch>
        </p:blipFill>
        <p:spPr>
          <a:xfrm>
            <a:off x="255270" y="595630"/>
            <a:ext cx="8675956" cy="5370830"/>
          </a:xfrm>
          <a:prstGeom prst="rect">
            <a:avLst/>
          </a:prstGeom>
        </p:spPr>
      </p:pic>
      <p:sp>
        <p:nvSpPr>
          <p:cNvPr id="3" name="TextBox 2">
            <a:extLst>
              <a:ext uri="{FF2B5EF4-FFF2-40B4-BE49-F238E27FC236}">
                <a16:creationId xmlns:a16="http://schemas.microsoft.com/office/drawing/2014/main" id="{67AC7741-F4B3-BC46-514D-5F2A6885396A}"/>
              </a:ext>
            </a:extLst>
          </p:cNvPr>
          <p:cNvSpPr txBox="1"/>
          <p:nvPr/>
        </p:nvSpPr>
        <p:spPr>
          <a:xfrm>
            <a:off x="2372809" y="5962952"/>
            <a:ext cx="5539273" cy="369332"/>
          </a:xfrm>
          <a:prstGeom prst="rect">
            <a:avLst/>
          </a:prstGeom>
          <a:noFill/>
        </p:spPr>
        <p:txBody>
          <a:bodyPr wrap="none" rtlCol="0">
            <a:spAutoFit/>
          </a:bodyPr>
          <a:lstStyle/>
          <a:p>
            <a:r>
              <a:rPr lang="en-US" b="1">
                <a:solidFill>
                  <a:srgbClr val="7030A0"/>
                </a:solidFill>
              </a:rPr>
              <a:t>Students develop math drawings to show their thinking.</a:t>
            </a:r>
          </a:p>
        </p:txBody>
      </p:sp>
    </p:spTree>
    <p:extLst>
      <p:ext uri="{BB962C8B-B14F-4D97-AF65-F5344CB8AC3E}">
        <p14:creationId xmlns:p14="http://schemas.microsoft.com/office/powerpoint/2010/main" val="155509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5FFCB803-D2D5-9E42-9694-992A14A9AE44}"/>
              </a:ext>
            </a:extLst>
          </p:cNvPr>
          <p:cNvSpPr>
            <a:spLocks noGrp="1"/>
          </p:cNvSpPr>
          <p:nvPr>
            <p:ph type="title"/>
          </p:nvPr>
        </p:nvSpPr>
        <p:spPr>
          <a:xfrm>
            <a:off x="2686911" y="1066329"/>
            <a:ext cx="5712896" cy="692150"/>
          </a:xfrm>
        </p:spPr>
        <p:txBody>
          <a:bodyPr/>
          <a:lstStyle/>
          <a:p>
            <a:pPr marL="0" indent="0" algn="ctr">
              <a:buNone/>
            </a:pPr>
            <a:r>
              <a:rPr lang="en-US">
                <a:solidFill>
                  <a:srgbClr val="0000FF"/>
                </a:solidFill>
              </a:rPr>
              <a:t>Create a Nurturing Sense-Making Math Talk Community</a:t>
            </a:r>
          </a:p>
        </p:txBody>
      </p:sp>
      <p:sp>
        <p:nvSpPr>
          <p:cNvPr id="5" name="Content Placeholder 4">
            <a:extLst>
              <a:ext uri="{FF2B5EF4-FFF2-40B4-BE49-F238E27FC236}">
                <a16:creationId xmlns:a16="http://schemas.microsoft.com/office/drawing/2014/main" id="{5790B2AB-D676-A894-8071-DFAB82B3E1F0}"/>
              </a:ext>
            </a:extLst>
          </p:cNvPr>
          <p:cNvSpPr>
            <a:spLocks noGrp="1"/>
          </p:cNvSpPr>
          <p:nvPr>
            <p:ph idx="1"/>
          </p:nvPr>
        </p:nvSpPr>
        <p:spPr>
          <a:xfrm>
            <a:off x="449262" y="2051077"/>
            <a:ext cx="8229600" cy="3963988"/>
          </a:xfrm>
        </p:spPr>
        <p:txBody>
          <a:bodyPr/>
          <a:lstStyle/>
          <a:p>
            <a:pPr marL="0" indent="0">
              <a:buNone/>
            </a:pPr>
            <a:r>
              <a:rPr lang="en-US">
                <a:solidFill>
                  <a:srgbClr val="7030A0"/>
                </a:solidFill>
              </a:rPr>
              <a:t>The teacher orchestrates </a:t>
            </a:r>
            <a:r>
              <a:rPr lang="en-US">
                <a:solidFill>
                  <a:srgbClr val="0000FF"/>
                </a:solidFill>
              </a:rPr>
              <a:t>collaborative instructional conversations</a:t>
            </a:r>
            <a:r>
              <a:rPr lang="en-US">
                <a:solidFill>
                  <a:srgbClr val="7030A0"/>
                </a:solidFill>
              </a:rPr>
              <a:t> focused on the mathematical thinking of students, using these </a:t>
            </a:r>
            <a:r>
              <a:rPr lang="en-US">
                <a:solidFill>
                  <a:srgbClr val="0000FF"/>
                </a:solidFill>
              </a:rPr>
              <a:t>responsive means of assistance </a:t>
            </a:r>
            <a:r>
              <a:rPr lang="en-US">
                <a:solidFill>
                  <a:srgbClr val="7030A0"/>
                </a:solidFill>
              </a:rPr>
              <a:t>that facilitate learning and teaching by all:</a:t>
            </a:r>
          </a:p>
          <a:p>
            <a:r>
              <a:rPr lang="en-US">
                <a:solidFill>
                  <a:srgbClr val="7030A0"/>
                </a:solidFill>
              </a:rPr>
              <a:t>Engaging and involving</a:t>
            </a:r>
          </a:p>
          <a:p>
            <a:r>
              <a:rPr lang="en-US">
                <a:solidFill>
                  <a:srgbClr val="7030A0"/>
                </a:solidFill>
              </a:rPr>
              <a:t>Managing</a:t>
            </a:r>
          </a:p>
          <a:p>
            <a:r>
              <a:rPr lang="en-US">
                <a:solidFill>
                  <a:srgbClr val="7030A0"/>
                </a:solidFill>
              </a:rPr>
              <a:t>Coaching which is modeling, clarifying, instructing/explaining, questioning, feedback</a:t>
            </a:r>
          </a:p>
        </p:txBody>
      </p:sp>
    </p:spTree>
    <p:extLst>
      <p:ext uri="{BB962C8B-B14F-4D97-AF65-F5344CB8AC3E}">
        <p14:creationId xmlns:p14="http://schemas.microsoft.com/office/powerpoint/2010/main" val="1664736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5FFCB803-D2D5-9E42-9694-992A14A9AE44}"/>
              </a:ext>
            </a:extLst>
          </p:cNvPr>
          <p:cNvSpPr>
            <a:spLocks noGrp="1"/>
          </p:cNvSpPr>
          <p:nvPr>
            <p:ph type="title"/>
          </p:nvPr>
        </p:nvSpPr>
        <p:spPr>
          <a:xfrm>
            <a:off x="2567642" y="1145843"/>
            <a:ext cx="5712896" cy="692150"/>
          </a:xfrm>
        </p:spPr>
        <p:txBody>
          <a:bodyPr/>
          <a:lstStyle/>
          <a:p>
            <a:pPr marL="0" indent="0" algn="ctr">
              <a:buNone/>
            </a:pPr>
            <a:r>
              <a:rPr lang="en-US">
                <a:solidFill>
                  <a:srgbClr val="0000FF"/>
                </a:solidFill>
              </a:rPr>
              <a:t>Support Sense-Making in the Math Talk Community</a:t>
            </a:r>
          </a:p>
        </p:txBody>
      </p:sp>
      <p:sp>
        <p:nvSpPr>
          <p:cNvPr id="5" name="Content Placeholder 4">
            <a:extLst>
              <a:ext uri="{FF2B5EF4-FFF2-40B4-BE49-F238E27FC236}">
                <a16:creationId xmlns:a16="http://schemas.microsoft.com/office/drawing/2014/main" id="{5790B2AB-D676-A894-8071-DFAB82B3E1F0}"/>
              </a:ext>
            </a:extLst>
          </p:cNvPr>
          <p:cNvSpPr>
            <a:spLocks noGrp="1"/>
          </p:cNvSpPr>
          <p:nvPr>
            <p:ph idx="1"/>
          </p:nvPr>
        </p:nvSpPr>
        <p:spPr>
          <a:xfrm>
            <a:off x="457200" y="2252958"/>
            <a:ext cx="8229600" cy="3963988"/>
          </a:xfrm>
        </p:spPr>
        <p:txBody>
          <a:bodyPr/>
          <a:lstStyle/>
          <a:p>
            <a:pPr marL="0" indent="0">
              <a:buNone/>
            </a:pPr>
            <a:r>
              <a:rPr lang="en-US">
                <a:solidFill>
                  <a:srgbClr val="7030A0"/>
                </a:solidFill>
              </a:rPr>
              <a:t>The teacher supports the sense-making of all classroom members </a:t>
            </a:r>
            <a:r>
              <a:rPr lang="en-US">
                <a:solidFill>
                  <a:srgbClr val="0000FF"/>
                </a:solidFill>
              </a:rPr>
              <a:t>by using and assisting students to use </a:t>
            </a:r>
            <a:r>
              <a:rPr lang="en-US">
                <a:solidFill>
                  <a:srgbClr val="7030A0"/>
                </a:solidFill>
              </a:rPr>
              <a:t>and relate:</a:t>
            </a:r>
          </a:p>
          <a:p>
            <a:pPr marL="0" indent="0">
              <a:buNone/>
            </a:pPr>
            <a:r>
              <a:rPr lang="en-US">
                <a:solidFill>
                  <a:srgbClr val="7030A0"/>
                </a:solidFill>
              </a:rPr>
              <a:t>	Mathematical </a:t>
            </a:r>
            <a:r>
              <a:rPr lang="en-US">
                <a:solidFill>
                  <a:srgbClr val="0000FF"/>
                </a:solidFill>
              </a:rPr>
              <a:t>situations</a:t>
            </a:r>
          </a:p>
          <a:p>
            <a:pPr marL="0" indent="0">
              <a:buNone/>
            </a:pPr>
            <a:r>
              <a:rPr lang="en-US">
                <a:solidFill>
                  <a:srgbClr val="7030A0"/>
                </a:solidFill>
              </a:rPr>
              <a:t>	Pedagogical supports especially </a:t>
            </a:r>
            <a:r>
              <a:rPr lang="en-US">
                <a:solidFill>
                  <a:srgbClr val="0000FF"/>
                </a:solidFill>
              </a:rPr>
              <a:t>drawings</a:t>
            </a:r>
          </a:p>
          <a:p>
            <a:pPr marL="0" indent="0">
              <a:buNone/>
            </a:pPr>
            <a:r>
              <a:rPr lang="en-US">
                <a:solidFill>
                  <a:srgbClr val="7030A0"/>
                </a:solidFill>
              </a:rPr>
              <a:t>	Cultural </a:t>
            </a:r>
            <a:r>
              <a:rPr lang="en-US">
                <a:solidFill>
                  <a:srgbClr val="0000FF"/>
                </a:solidFill>
              </a:rPr>
              <a:t>mathematical symbols and words</a:t>
            </a:r>
          </a:p>
          <a:p>
            <a:pPr marL="0" indent="0">
              <a:buNone/>
            </a:pPr>
            <a:r>
              <a:rPr lang="en-US">
                <a:solidFill>
                  <a:srgbClr val="7030A0"/>
                </a:solidFill>
              </a:rPr>
              <a:t>      </a:t>
            </a:r>
            <a:r>
              <a:rPr lang="en-US">
                <a:solidFill>
                  <a:srgbClr val="0000FF"/>
                </a:solidFill>
              </a:rPr>
              <a:t>Student’s own explanations of their thinking</a:t>
            </a:r>
          </a:p>
        </p:txBody>
      </p:sp>
    </p:spTree>
    <p:extLst>
      <p:ext uri="{BB962C8B-B14F-4D97-AF65-F5344CB8AC3E}">
        <p14:creationId xmlns:p14="http://schemas.microsoft.com/office/powerpoint/2010/main" val="3168347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5FFCB803-D2D5-9E42-9694-992A14A9AE44}"/>
              </a:ext>
            </a:extLst>
          </p:cNvPr>
          <p:cNvSpPr>
            <a:spLocks noGrp="1"/>
          </p:cNvSpPr>
          <p:nvPr>
            <p:ph type="title"/>
          </p:nvPr>
        </p:nvSpPr>
        <p:spPr>
          <a:xfrm>
            <a:off x="1136650" y="582613"/>
            <a:ext cx="9763125" cy="692150"/>
          </a:xfrm>
        </p:spPr>
        <p:txBody>
          <a:bodyPr/>
          <a:lstStyle/>
          <a:p>
            <a:pPr algn="ctr"/>
            <a:r>
              <a:rPr lang="en-US" altLang="en-US" sz="2800"/>
              <a:t>Solve and Discuss Classroom Structure</a:t>
            </a:r>
          </a:p>
        </p:txBody>
      </p:sp>
      <p:graphicFrame>
        <p:nvGraphicFramePr>
          <p:cNvPr id="4" name="Content Placeholder 3">
            <a:extLst>
              <a:ext uri="{FF2B5EF4-FFF2-40B4-BE49-F238E27FC236}">
                <a16:creationId xmlns:a16="http://schemas.microsoft.com/office/drawing/2014/main" id="{18354930-9EA2-D84E-8F3C-ECA116ACDFAD}"/>
              </a:ext>
            </a:extLst>
          </p:cNvPr>
          <p:cNvGraphicFramePr>
            <a:graphicFrameLocks noGrp="1"/>
          </p:cNvGraphicFramePr>
          <p:nvPr>
            <p:ph idx="1"/>
          </p:nvPr>
        </p:nvGraphicFramePr>
        <p:xfrm>
          <a:off x="176213" y="1274763"/>
          <a:ext cx="8774112" cy="4022725"/>
        </p:xfrm>
        <a:graphic>
          <a:graphicData uri="http://schemas.openxmlformats.org/drawingml/2006/table">
            <a:tbl>
              <a:tblPr/>
              <a:tblGrid>
                <a:gridCol w="2193925">
                  <a:extLst>
                    <a:ext uri="{9D8B030D-6E8A-4147-A177-3AD203B41FA5}">
                      <a16:colId xmlns:a16="http://schemas.microsoft.com/office/drawing/2014/main" val="3115885698"/>
                    </a:ext>
                  </a:extLst>
                </a:gridCol>
                <a:gridCol w="2193925">
                  <a:extLst>
                    <a:ext uri="{9D8B030D-6E8A-4147-A177-3AD203B41FA5}">
                      <a16:colId xmlns:a16="http://schemas.microsoft.com/office/drawing/2014/main" val="857551141"/>
                    </a:ext>
                  </a:extLst>
                </a:gridCol>
                <a:gridCol w="2192337">
                  <a:extLst>
                    <a:ext uri="{9D8B030D-6E8A-4147-A177-3AD203B41FA5}">
                      <a16:colId xmlns:a16="http://schemas.microsoft.com/office/drawing/2014/main" val="1166449771"/>
                    </a:ext>
                  </a:extLst>
                </a:gridCol>
                <a:gridCol w="2193925">
                  <a:extLst>
                    <a:ext uri="{9D8B030D-6E8A-4147-A177-3AD203B41FA5}">
                      <a16:colId xmlns:a16="http://schemas.microsoft.com/office/drawing/2014/main" val="684206999"/>
                    </a:ext>
                  </a:extLst>
                </a:gridCol>
              </a:tblGrid>
              <a:tr h="4022725">
                <a:tc>
                  <a:txBody>
                    <a:bodyPr/>
                    <a:lstStyle>
                      <a:lvl1pPr eaLnBrk="0" hangingPunct="0">
                        <a:spcBef>
                          <a:spcPct val="20000"/>
                        </a:spcBef>
                        <a:buFont typeface="Arial" panose="020B0604020202020204" pitchFamily="34" charset="0"/>
                        <a:defRPr sz="2400">
                          <a:solidFill>
                            <a:srgbClr val="7F7F7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000">
                          <a:solidFill>
                            <a:srgbClr val="7F7F7F"/>
                          </a:solidFill>
                          <a:latin typeface="Calibri" panose="020F0502020204030204" pitchFamily="34" charset="0"/>
                          <a:ea typeface="Geneva" panose="020B0503030404040204" pitchFamily="34" charset="0"/>
                          <a:cs typeface="Geneva" panose="020B0503030404040204" pitchFamily="34" charset="0"/>
                        </a:defRPr>
                      </a:lvl2pPr>
                      <a:lvl3pPr marL="1143000" indent="-228600" eaLnBrk="0" hangingPunct="0">
                        <a:spcBef>
                          <a:spcPct val="20000"/>
                        </a:spcBef>
                        <a:buFont typeface="Arial" panose="020B0604020202020204" pitchFamily="34" charset="0"/>
                        <a:defRPr>
                          <a:solidFill>
                            <a:srgbClr val="7F7F7F"/>
                          </a:solidFill>
                          <a:latin typeface="Calibri" panose="020F0502020204030204" pitchFamily="34" charset="0"/>
                          <a:ea typeface="Geneva" panose="020B0503030404040204" pitchFamily="34" charset="0"/>
                          <a:cs typeface="Geneva" panose="020B0503030404040204" pitchFamily="34" charset="0"/>
                        </a:defRPr>
                      </a:lvl3pPr>
                      <a:lvl4pPr marL="1600200" indent="-228600" eaLnBrk="0" hangingPunct="0">
                        <a:spcBef>
                          <a:spcPct val="20000"/>
                        </a:spcBef>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4pPr>
                      <a:lvl5pPr marL="2057400" indent="-228600" eaLnBrk="0" hangingPunct="0">
                        <a:spcBef>
                          <a:spcPct val="20000"/>
                        </a:spcBef>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BC2469"/>
                          </a:solidFill>
                          <a:effectLst/>
                          <a:latin typeface="Calibri" panose="020F0502020204030204" pitchFamily="34" charset="0"/>
                          <a:ea typeface="MS PGothic" panose="020B0600070205080204" pitchFamily="34" charset="-128"/>
                        </a:rPr>
                        <a:t>Solve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E46C0A"/>
                          </a:solidFill>
                          <a:effectLst/>
                          <a:latin typeface="Calibri" panose="020F0502020204030204" pitchFamily="34" charset="0"/>
                          <a:ea typeface="MS PGothic" panose="020B0600070205080204" pitchFamily="34" charset="-128"/>
                        </a:rPr>
                        <a:t>All students solve.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Some solve at the board, and the rest at their seats.</a:t>
                      </a:r>
                    </a:p>
                  </a:txBody>
                  <a:tcPr marL="65698" marR="65698" marT="0" marB="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400">
                          <a:solidFill>
                            <a:srgbClr val="7F7F7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000">
                          <a:solidFill>
                            <a:srgbClr val="7F7F7F"/>
                          </a:solidFill>
                          <a:latin typeface="Calibri" panose="020F0502020204030204" pitchFamily="34" charset="0"/>
                          <a:ea typeface="Geneva" panose="020B0503030404040204" pitchFamily="34" charset="0"/>
                          <a:cs typeface="Geneva" panose="020B0503030404040204" pitchFamily="34" charset="0"/>
                        </a:defRPr>
                      </a:lvl2pPr>
                      <a:lvl3pPr marL="1143000" indent="-228600" eaLnBrk="0" hangingPunct="0">
                        <a:spcBef>
                          <a:spcPct val="20000"/>
                        </a:spcBef>
                        <a:buFont typeface="Arial" panose="020B0604020202020204" pitchFamily="34" charset="0"/>
                        <a:defRPr>
                          <a:solidFill>
                            <a:srgbClr val="7F7F7F"/>
                          </a:solidFill>
                          <a:latin typeface="Calibri" panose="020F0502020204030204" pitchFamily="34" charset="0"/>
                          <a:ea typeface="Geneva" panose="020B0503030404040204" pitchFamily="34" charset="0"/>
                          <a:cs typeface="Geneva" panose="020B0503030404040204" pitchFamily="34" charset="0"/>
                        </a:defRPr>
                      </a:lvl3pPr>
                      <a:lvl4pPr marL="1600200" indent="-228600" eaLnBrk="0" hangingPunct="0">
                        <a:spcBef>
                          <a:spcPct val="20000"/>
                        </a:spcBef>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4pPr>
                      <a:lvl5pPr marL="2057400" indent="-228600" eaLnBrk="0" hangingPunct="0">
                        <a:spcBef>
                          <a:spcPct val="20000"/>
                        </a:spcBef>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4746FF"/>
                          </a:solidFill>
                          <a:effectLst/>
                          <a:latin typeface="Calibri" panose="020F0502020204030204" pitchFamily="34" charset="0"/>
                          <a:ea typeface="MS PGothic" panose="020B0600070205080204" pitchFamily="34" charset="-128"/>
                        </a:rPr>
                        <a:t>Explain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00B050"/>
                        </a:solidFill>
                        <a:effectLst/>
                        <a:latin typeface="Calibri" panose="020F0502020204030204" pitchFamily="34" charset="0"/>
                        <a:ea typeface="MS PGothic"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B050"/>
                          </a:solidFill>
                          <a:effectLst/>
                          <a:latin typeface="Calibri" panose="020F0502020204030204" pitchFamily="34" charset="0"/>
                          <a:ea typeface="MS PGothic" panose="020B0600070205080204" pitchFamily="34" charset="-128"/>
                        </a:rPr>
                        <a:t>One student at the board </a:t>
                      </a:r>
                      <a:r>
                        <a:rPr kumimoji="0" lang="en-US"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explains and then asks, </a:t>
                      </a:r>
                    </a:p>
                    <a:p>
                      <a:pPr marL="0" marR="0" lvl="0" indent="0" algn="l" defTabSz="457200" rtl="0" eaLnBrk="1" fontAlgn="base" latinLnBrk="0" hangingPunct="1">
                        <a:lnSpc>
                          <a:spcPct val="100000"/>
                        </a:lnSpc>
                        <a:spcBef>
                          <a:spcPct val="0"/>
                        </a:spcBef>
                        <a:spcAft>
                          <a:spcPct val="0"/>
                        </a:spcAft>
                        <a:buClrTx/>
                        <a:buSzTx/>
                        <a:buFontTx/>
                        <a:buNone/>
                        <a:tabLst/>
                      </a:pPr>
                      <a:r>
                        <a:rPr kumimoji="0" lang="ja-JP"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a:t>
                      </a:r>
                      <a:r>
                        <a:rPr kumimoji="0" lang="en-US" altLang="ja-JP"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Are there any questions?</a:t>
                      </a:r>
                      <a:r>
                        <a:rPr kumimoji="0" lang="ja-JP"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a:t>
                      </a:r>
                      <a:endParaRPr kumimoji="0" lang="en-US" altLang="en-US" sz="2400" b="0" i="0" u="none" strike="noStrike" cap="none" normalizeH="0" baseline="0">
                        <a:ln>
                          <a:noFill/>
                        </a:ln>
                        <a:solidFill>
                          <a:srgbClr val="000000"/>
                        </a:solidFill>
                        <a:effectLst/>
                        <a:latin typeface="Times" pitchFamily="2" charset="0"/>
                        <a:ea typeface="MS PGothic" panose="020B0600070205080204" pitchFamily="34" charset="-128"/>
                      </a:endParaRPr>
                    </a:p>
                  </a:txBody>
                  <a:tcPr marL="65698" marR="65698" marT="0" marB="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400">
                          <a:solidFill>
                            <a:srgbClr val="7F7F7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000">
                          <a:solidFill>
                            <a:srgbClr val="7F7F7F"/>
                          </a:solidFill>
                          <a:latin typeface="Calibri" panose="020F0502020204030204" pitchFamily="34" charset="0"/>
                          <a:ea typeface="Geneva" panose="020B0503030404040204" pitchFamily="34" charset="0"/>
                          <a:cs typeface="Geneva" panose="020B0503030404040204" pitchFamily="34" charset="0"/>
                        </a:defRPr>
                      </a:lvl2pPr>
                      <a:lvl3pPr marL="1143000" indent="-228600" eaLnBrk="0" hangingPunct="0">
                        <a:spcBef>
                          <a:spcPct val="20000"/>
                        </a:spcBef>
                        <a:buFont typeface="Arial" panose="020B0604020202020204" pitchFamily="34" charset="0"/>
                        <a:defRPr>
                          <a:solidFill>
                            <a:srgbClr val="7F7F7F"/>
                          </a:solidFill>
                          <a:latin typeface="Calibri" panose="020F0502020204030204" pitchFamily="34" charset="0"/>
                          <a:ea typeface="Geneva" panose="020B0503030404040204" pitchFamily="34" charset="0"/>
                          <a:cs typeface="Geneva" panose="020B0503030404040204" pitchFamily="34" charset="0"/>
                        </a:defRPr>
                      </a:lvl3pPr>
                      <a:lvl4pPr marL="1600200" indent="-228600" eaLnBrk="0" hangingPunct="0">
                        <a:spcBef>
                          <a:spcPct val="20000"/>
                        </a:spcBef>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4pPr>
                      <a:lvl5pPr marL="2057400" indent="-228600" eaLnBrk="0" hangingPunct="0">
                        <a:spcBef>
                          <a:spcPct val="20000"/>
                        </a:spcBef>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B050"/>
                          </a:solidFill>
                          <a:effectLst/>
                          <a:latin typeface="Calibri" panose="020F0502020204030204" pitchFamily="34" charset="0"/>
                          <a:ea typeface="MS PGothic" panose="020B0600070205080204" pitchFamily="34" charset="-128"/>
                        </a:rPr>
                        <a:t>Question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4746FF"/>
                          </a:solidFill>
                          <a:effectLst/>
                          <a:latin typeface="Calibri" panose="020F0502020204030204" pitchFamily="34" charset="0"/>
                          <a:ea typeface="MS PGothic" panose="020B0600070205080204" pitchFamily="34" charset="-128"/>
                        </a:rPr>
                        <a:t>Other students </a:t>
                      </a:r>
                      <a:r>
                        <a:rPr kumimoji="0" lang="en-US"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ask questions to clarify or extend. </a:t>
                      </a:r>
                      <a:endParaRPr kumimoji="0" lang="en-US" altLang="en-US" sz="2000" b="0" i="0" u="none" strike="noStrike" cap="none" normalizeH="0" baseline="0">
                        <a:ln>
                          <a:noFill/>
                        </a:ln>
                        <a:solidFill>
                          <a:srgbClr val="000000"/>
                        </a:solidFill>
                        <a:effectLst/>
                        <a:latin typeface="Times" pitchFamily="2" charset="0"/>
                        <a:ea typeface="MS PGothic" panose="020B0600070205080204" pitchFamily="34" charset="-128"/>
                      </a:endParaRPr>
                    </a:p>
                  </a:txBody>
                  <a:tcPr marL="65698" marR="65698" marT="0" marB="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400">
                          <a:solidFill>
                            <a:srgbClr val="7F7F7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000">
                          <a:solidFill>
                            <a:srgbClr val="7F7F7F"/>
                          </a:solidFill>
                          <a:latin typeface="Calibri" panose="020F0502020204030204" pitchFamily="34" charset="0"/>
                          <a:ea typeface="Geneva" panose="020B0503030404040204" pitchFamily="34" charset="0"/>
                          <a:cs typeface="Geneva" panose="020B0503030404040204" pitchFamily="34" charset="0"/>
                        </a:defRPr>
                      </a:lvl2pPr>
                      <a:lvl3pPr marL="1143000" indent="-228600" eaLnBrk="0" hangingPunct="0">
                        <a:spcBef>
                          <a:spcPct val="20000"/>
                        </a:spcBef>
                        <a:buFont typeface="Arial" panose="020B0604020202020204" pitchFamily="34" charset="0"/>
                        <a:defRPr>
                          <a:solidFill>
                            <a:srgbClr val="7F7F7F"/>
                          </a:solidFill>
                          <a:latin typeface="Calibri" panose="020F0502020204030204" pitchFamily="34" charset="0"/>
                          <a:ea typeface="Geneva" panose="020B0503030404040204" pitchFamily="34" charset="0"/>
                          <a:cs typeface="Geneva" panose="020B0503030404040204" pitchFamily="34" charset="0"/>
                        </a:defRPr>
                      </a:lvl3pPr>
                      <a:lvl4pPr marL="1600200" indent="-228600" eaLnBrk="0" hangingPunct="0">
                        <a:spcBef>
                          <a:spcPct val="20000"/>
                        </a:spcBef>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4pPr>
                      <a:lvl5pPr marL="2057400" indent="-228600" eaLnBrk="0" hangingPunct="0">
                        <a:spcBef>
                          <a:spcPct val="20000"/>
                        </a:spcBef>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buFont typeface="Arial" panose="020B0604020202020204" pitchFamily="34" charset="0"/>
                        <a:defRPr sz="1600">
                          <a:solidFill>
                            <a:srgbClr val="7F7F7F"/>
                          </a:solidFill>
                          <a:latin typeface="Calibri" panose="020F0502020204030204" pitchFamily="34" charset="0"/>
                          <a:ea typeface="Geneva" panose="020B0503030404040204" pitchFamily="34" charset="0"/>
                          <a:cs typeface="Geneva" panose="020B050303040404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E46C0A"/>
                          </a:solidFill>
                          <a:effectLst/>
                          <a:latin typeface="Calibri" panose="020F0502020204030204" pitchFamily="34" charset="0"/>
                          <a:ea typeface="MS PGothic" panose="020B0600070205080204" pitchFamily="34" charset="-128"/>
                        </a:rPr>
                        <a:t>Justify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The original explainer </a:t>
                      </a:r>
                      <a:r>
                        <a:rPr kumimoji="0" lang="en-US" altLang="en-US" sz="2400" b="1" i="0" u="none" strike="noStrike" cap="none" normalizeH="0" baseline="0">
                          <a:ln>
                            <a:noFill/>
                          </a:ln>
                          <a:solidFill>
                            <a:srgbClr val="BC2469"/>
                          </a:solidFill>
                          <a:effectLst/>
                          <a:latin typeface="Calibri" panose="020F0502020204030204" pitchFamily="34" charset="0"/>
                          <a:ea typeface="MS PGothic" panose="020B0600070205080204" pitchFamily="34" charset="-128"/>
                        </a:rPr>
                        <a:t>responds to the questions </a:t>
                      </a:r>
                      <a:r>
                        <a:rPr kumimoji="0" lang="en-US"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by explaining more (justifying the original explanation).</a:t>
                      </a:r>
                    </a:p>
                  </a:txBody>
                  <a:tcPr marL="65698" marR="65698" marT="0" marB="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845104719"/>
                  </a:ext>
                </a:extLst>
              </a:tr>
            </a:tbl>
          </a:graphicData>
        </a:graphic>
      </p:graphicFrame>
      <p:sp>
        <p:nvSpPr>
          <p:cNvPr id="3" name="TextBox 2">
            <a:extLst>
              <a:ext uri="{FF2B5EF4-FFF2-40B4-BE49-F238E27FC236}">
                <a16:creationId xmlns:a16="http://schemas.microsoft.com/office/drawing/2014/main" id="{76CE8540-78FE-F242-90F6-DAA996749923}"/>
              </a:ext>
            </a:extLst>
          </p:cNvPr>
          <p:cNvSpPr txBox="1"/>
          <p:nvPr/>
        </p:nvSpPr>
        <p:spPr>
          <a:xfrm>
            <a:off x="317500" y="5468938"/>
            <a:ext cx="8493125" cy="738187"/>
          </a:xfrm>
          <a:prstGeom prst="rect">
            <a:avLst/>
          </a:prstGeom>
          <a:noFill/>
        </p:spPr>
        <p:txBody>
          <a:bodyPr>
            <a:spAutoFit/>
          </a:bodyPr>
          <a:lstStyle/>
          <a:p>
            <a:pPr>
              <a:defRPr/>
            </a:pPr>
            <a:r>
              <a:rPr lang="en-US" sz="2100" dirty="0">
                <a:solidFill>
                  <a:srgbClr val="7030A0"/>
                </a:solidFill>
                <a:latin typeface="+mn-lt"/>
              </a:rPr>
              <a:t>Any student at any time can ask for help from anyone.</a:t>
            </a:r>
          </a:p>
          <a:p>
            <a:pPr>
              <a:defRPr/>
            </a:pPr>
            <a:r>
              <a:rPr lang="en-US" sz="2100" dirty="0">
                <a:solidFill>
                  <a:srgbClr val="7030A0"/>
                </a:solidFill>
                <a:latin typeface="+mn-lt"/>
              </a:rPr>
              <a:t>For more practice, Solve and Discuss can take place in pairs or small groups.</a:t>
            </a:r>
          </a:p>
        </p:txBody>
      </p:sp>
    </p:spTree>
    <p:extLst>
      <p:ext uri="{BB962C8B-B14F-4D97-AF65-F5344CB8AC3E}">
        <p14:creationId xmlns:p14="http://schemas.microsoft.com/office/powerpoint/2010/main" val="128398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AAD84C00-D6F4-5644-82DF-00E11B8D66DF}"/>
              </a:ext>
            </a:extLst>
          </p:cNvPr>
          <p:cNvSpPr>
            <a:spLocks noGrp="1"/>
          </p:cNvSpPr>
          <p:nvPr>
            <p:ph type="title"/>
          </p:nvPr>
        </p:nvSpPr>
        <p:spPr>
          <a:xfrm>
            <a:off x="660400" y="762000"/>
            <a:ext cx="8293100" cy="825500"/>
          </a:xfrm>
        </p:spPr>
        <p:txBody>
          <a:bodyPr/>
          <a:lstStyle/>
          <a:p>
            <a:pPr algn="ctr"/>
            <a:r>
              <a:rPr lang="en-US" altLang="en-US" sz="3600"/>
              <a:t>Make the math thinking visible</a:t>
            </a:r>
          </a:p>
        </p:txBody>
      </p:sp>
      <p:sp>
        <p:nvSpPr>
          <p:cNvPr id="4" name="Text Placeholder 3">
            <a:extLst>
              <a:ext uri="{FF2B5EF4-FFF2-40B4-BE49-F238E27FC236}">
                <a16:creationId xmlns:a16="http://schemas.microsoft.com/office/drawing/2014/main" id="{78FF3EC9-1825-9545-A3F5-B0979BE58F62}"/>
              </a:ext>
            </a:extLst>
          </p:cNvPr>
          <p:cNvSpPr>
            <a:spLocks noGrp="1"/>
          </p:cNvSpPr>
          <p:nvPr>
            <p:ph type="body" sz="half" idx="2"/>
          </p:nvPr>
        </p:nvSpPr>
        <p:spPr>
          <a:xfrm>
            <a:off x="5284788" y="2006600"/>
            <a:ext cx="3668712" cy="3903663"/>
          </a:xfrm>
        </p:spPr>
        <p:txBody>
          <a:bodyPr/>
          <a:lstStyle/>
          <a:p>
            <a:pPr marL="342900" indent="-342900">
              <a:buFont typeface="Arial" panose="020B0604020202020204" pitchFamily="34" charset="0"/>
              <a:buChar char="•"/>
              <a:defRPr/>
            </a:pPr>
            <a:r>
              <a:rPr lang="en-US" sz="2400" dirty="0">
                <a:solidFill>
                  <a:srgbClr val="00B050"/>
                </a:solidFill>
              </a:rPr>
              <a:t>Students must make some kind of  </a:t>
            </a:r>
            <a:r>
              <a:rPr lang="en-US" sz="2400" dirty="0">
                <a:solidFill>
                  <a:srgbClr val="4746FF"/>
                </a:solidFill>
              </a:rPr>
              <a:t>math drawing </a:t>
            </a:r>
            <a:r>
              <a:rPr lang="en-US" sz="2400" dirty="0">
                <a:solidFill>
                  <a:srgbClr val="00B050"/>
                </a:solidFill>
              </a:rPr>
              <a:t>related to the math symbols to show their thinking.</a:t>
            </a:r>
          </a:p>
          <a:p>
            <a:pPr marL="342900" indent="-342900">
              <a:buFont typeface="Arial" panose="020B0604020202020204" pitchFamily="34" charset="0"/>
              <a:buChar char="•"/>
              <a:defRPr/>
            </a:pPr>
            <a:r>
              <a:rPr lang="en-US" sz="2400" dirty="0">
                <a:solidFill>
                  <a:srgbClr val="00B050"/>
                </a:solidFill>
              </a:rPr>
              <a:t>This </a:t>
            </a:r>
            <a:r>
              <a:rPr lang="en-US" sz="2400" dirty="0">
                <a:solidFill>
                  <a:srgbClr val="4746FF"/>
                </a:solidFill>
              </a:rPr>
              <a:t>supports understanding </a:t>
            </a:r>
            <a:r>
              <a:rPr lang="en-US" sz="2400" dirty="0">
                <a:solidFill>
                  <a:srgbClr val="00B050"/>
                </a:solidFill>
              </a:rPr>
              <a:t>by the listeners and promotes </a:t>
            </a:r>
            <a:r>
              <a:rPr lang="en-US" sz="2400" dirty="0">
                <a:solidFill>
                  <a:srgbClr val="4746FF"/>
                </a:solidFill>
              </a:rPr>
              <a:t>meaning.</a:t>
            </a:r>
          </a:p>
          <a:p>
            <a:pPr marL="342900" indent="-342900">
              <a:buFont typeface="Arial" panose="020B0604020202020204" pitchFamily="34" charset="0"/>
              <a:buChar char="•"/>
              <a:defRPr/>
            </a:pPr>
            <a:endParaRPr lang="en-US" sz="2400" dirty="0">
              <a:solidFill>
                <a:srgbClr val="00B050"/>
              </a:solidFill>
            </a:endParaRPr>
          </a:p>
          <a:p>
            <a:pPr algn="ctr">
              <a:defRPr/>
            </a:pPr>
            <a:endParaRPr lang="en-US" sz="2400" dirty="0"/>
          </a:p>
        </p:txBody>
      </p:sp>
      <p:pic>
        <p:nvPicPr>
          <p:cNvPr id="35844" name="Picture 2">
            <a:extLst>
              <a:ext uri="{FF2B5EF4-FFF2-40B4-BE49-F238E27FC236}">
                <a16:creationId xmlns:a16="http://schemas.microsoft.com/office/drawing/2014/main" id="{6C7BD3CA-D1E3-C345-BBB4-0EA1B6070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2006600"/>
            <a:ext cx="4756150" cy="3752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855077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BAFAA96B-C542-CA40-B6D3-9DDAB25BFABF}"/>
              </a:ext>
            </a:extLst>
          </p:cNvPr>
          <p:cNvSpPr>
            <a:spLocks noGrp="1"/>
          </p:cNvSpPr>
          <p:nvPr>
            <p:ph type="title"/>
          </p:nvPr>
        </p:nvSpPr>
        <p:spPr>
          <a:xfrm>
            <a:off x="2432050" y="571500"/>
            <a:ext cx="6896265" cy="825500"/>
          </a:xfrm>
        </p:spPr>
        <p:txBody>
          <a:bodyPr/>
          <a:lstStyle/>
          <a:p>
            <a:pPr algn="ctr"/>
            <a:r>
              <a:rPr lang="en-US" altLang="en-US" sz="3600"/>
              <a:t>Make the math thinking visible</a:t>
            </a:r>
          </a:p>
        </p:txBody>
      </p:sp>
      <p:sp>
        <p:nvSpPr>
          <p:cNvPr id="4" name="Text Placeholder 3">
            <a:extLst>
              <a:ext uri="{FF2B5EF4-FFF2-40B4-BE49-F238E27FC236}">
                <a16:creationId xmlns:a16="http://schemas.microsoft.com/office/drawing/2014/main" id="{AD91E572-75D8-D546-82F8-E3778B58DC94}"/>
              </a:ext>
            </a:extLst>
          </p:cNvPr>
          <p:cNvSpPr>
            <a:spLocks noGrp="1"/>
          </p:cNvSpPr>
          <p:nvPr>
            <p:ph type="body" sz="half" idx="2"/>
          </p:nvPr>
        </p:nvSpPr>
        <p:spPr>
          <a:xfrm>
            <a:off x="139700" y="1587500"/>
            <a:ext cx="4584700" cy="4699000"/>
          </a:xfrm>
        </p:spPr>
        <p:txBody>
          <a:bodyPr/>
          <a:lstStyle/>
          <a:p>
            <a:pPr marL="342900" indent="-342900">
              <a:buFont typeface="Arial" panose="020B0604020202020204" pitchFamily="34" charset="0"/>
              <a:buChar char="•"/>
              <a:defRPr/>
            </a:pPr>
            <a:r>
              <a:rPr lang="en-US" sz="2400" dirty="0">
                <a:solidFill>
                  <a:srgbClr val="00B050"/>
                </a:solidFill>
              </a:rPr>
              <a:t>This is important for </a:t>
            </a:r>
            <a:r>
              <a:rPr lang="en-US" sz="2400" dirty="0">
                <a:solidFill>
                  <a:srgbClr val="4746FF"/>
                </a:solidFill>
              </a:rPr>
              <a:t>equity: </a:t>
            </a:r>
            <a:r>
              <a:rPr lang="en-US" sz="2400" dirty="0">
                <a:solidFill>
                  <a:srgbClr val="00B050"/>
                </a:solidFill>
              </a:rPr>
              <a:t>less advanced students and English Learners are helped by the math drawing linked to the explanation by pointing.</a:t>
            </a:r>
          </a:p>
          <a:p>
            <a:pPr>
              <a:defRPr/>
            </a:pPr>
            <a:endParaRPr lang="en-US" sz="2400" dirty="0">
              <a:solidFill>
                <a:srgbClr val="00B050"/>
              </a:solidFill>
            </a:endParaRPr>
          </a:p>
          <a:p>
            <a:pPr marL="342900" indent="-342900">
              <a:buFont typeface="Arial" panose="020B0604020202020204" pitchFamily="34" charset="0"/>
              <a:buChar char="•"/>
              <a:defRPr/>
            </a:pPr>
            <a:r>
              <a:rPr lang="en-US" sz="2400" dirty="0">
                <a:solidFill>
                  <a:srgbClr val="00B050"/>
                </a:solidFill>
              </a:rPr>
              <a:t>Be sure that </a:t>
            </a:r>
            <a:r>
              <a:rPr lang="en-US" sz="2400" dirty="0">
                <a:solidFill>
                  <a:srgbClr val="4746FF"/>
                </a:solidFill>
              </a:rPr>
              <a:t>important methods remain </a:t>
            </a:r>
            <a:r>
              <a:rPr lang="en-US" sz="2400" dirty="0">
                <a:solidFill>
                  <a:srgbClr val="00B050"/>
                </a:solidFill>
              </a:rPr>
              <a:t>on the board or can be made visible again (e.g., on a Math Board) so they can be compared with other methods.</a:t>
            </a:r>
          </a:p>
        </p:txBody>
      </p:sp>
      <p:pic>
        <p:nvPicPr>
          <p:cNvPr id="17412" name="Picture 3">
            <a:extLst>
              <a:ext uri="{FF2B5EF4-FFF2-40B4-BE49-F238E27FC236}">
                <a16:creationId xmlns:a16="http://schemas.microsoft.com/office/drawing/2014/main" id="{943D76F4-B0B7-B740-A1F1-0C030BC4F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3689350"/>
            <a:ext cx="4343400" cy="2762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7413" name="Picture 4">
            <a:extLst>
              <a:ext uri="{FF2B5EF4-FFF2-40B4-BE49-F238E27FC236}">
                <a16:creationId xmlns:a16="http://schemas.microsoft.com/office/drawing/2014/main" id="{6006FD7B-2B3E-F548-8780-E1950A3B3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250"/>
          <a:stretch>
            <a:fillRect/>
          </a:stretch>
        </p:blipFill>
        <p:spPr bwMode="auto">
          <a:xfrm>
            <a:off x="5435600" y="1587500"/>
            <a:ext cx="2959100" cy="1976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8844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4432C9D5-2B8E-554C-B9BE-78E086FACE50}"/>
              </a:ext>
            </a:extLst>
          </p:cNvPr>
          <p:cNvSpPr>
            <a:spLocks noGrp="1"/>
          </p:cNvSpPr>
          <p:nvPr>
            <p:ph type="title"/>
          </p:nvPr>
        </p:nvSpPr>
        <p:spPr>
          <a:xfrm>
            <a:off x="2603500" y="711200"/>
            <a:ext cx="8229600" cy="825500"/>
          </a:xfrm>
        </p:spPr>
        <p:txBody>
          <a:bodyPr/>
          <a:lstStyle/>
          <a:p>
            <a:pPr algn="ctr"/>
            <a:r>
              <a:rPr lang="en-US" altLang="en-US"/>
              <a:t>Students must speak and</a:t>
            </a:r>
            <a:br>
              <a:rPr lang="en-US" altLang="en-US"/>
            </a:br>
            <a:r>
              <a:rPr lang="en-US" altLang="en-US"/>
              <a:t> not just listen</a:t>
            </a:r>
          </a:p>
        </p:txBody>
      </p:sp>
      <p:sp>
        <p:nvSpPr>
          <p:cNvPr id="41986" name="Content Placeholder 2">
            <a:extLst>
              <a:ext uri="{FF2B5EF4-FFF2-40B4-BE49-F238E27FC236}">
                <a16:creationId xmlns:a16="http://schemas.microsoft.com/office/drawing/2014/main" id="{E785533B-5D42-6647-AB0F-8C1D6D75CF3D}"/>
              </a:ext>
            </a:extLst>
          </p:cNvPr>
          <p:cNvSpPr>
            <a:spLocks noGrp="1"/>
          </p:cNvSpPr>
          <p:nvPr>
            <p:ph idx="1"/>
          </p:nvPr>
        </p:nvSpPr>
        <p:spPr>
          <a:xfrm>
            <a:off x="4229100" y="1639888"/>
            <a:ext cx="4673600" cy="2614612"/>
          </a:xfrm>
        </p:spPr>
        <p:txBody>
          <a:bodyPr/>
          <a:lstStyle/>
          <a:p>
            <a:pPr marL="0" indent="0">
              <a:buFont typeface="Arial" panose="020B0604020202020204" pitchFamily="34" charset="0"/>
              <a:buNone/>
            </a:pPr>
            <a:r>
              <a:rPr lang="en-US" altLang="en-US" sz="2400">
                <a:solidFill>
                  <a:srgbClr val="00B050"/>
                </a:solidFill>
              </a:rPr>
              <a:t>1. Structure opportunities to </a:t>
            </a:r>
            <a:r>
              <a:rPr lang="en-US" altLang="en-US" sz="2400">
                <a:solidFill>
                  <a:srgbClr val="4746FF"/>
                </a:solidFill>
              </a:rPr>
              <a:t>explain to a partner </a:t>
            </a:r>
            <a:r>
              <a:rPr lang="en-US" altLang="en-US" sz="2400">
                <a:solidFill>
                  <a:srgbClr val="00B050"/>
                </a:solidFill>
              </a:rPr>
              <a:t>and repeat what the partner says, if needed.  Students eventually find their own words, but may need the security of saying an explanation they know is correct. </a:t>
            </a:r>
          </a:p>
        </p:txBody>
      </p:sp>
      <p:pic>
        <p:nvPicPr>
          <p:cNvPr id="39940" name="Picture 2">
            <a:extLst>
              <a:ext uri="{FF2B5EF4-FFF2-40B4-BE49-F238E27FC236}">
                <a16:creationId xmlns:a16="http://schemas.microsoft.com/office/drawing/2014/main" id="{B2C9D1DF-1E20-4E41-BE64-029D97DA0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933450"/>
            <a:ext cx="3630612" cy="2495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41988" name="TextBox 3">
            <a:extLst>
              <a:ext uri="{FF2B5EF4-FFF2-40B4-BE49-F238E27FC236}">
                <a16:creationId xmlns:a16="http://schemas.microsoft.com/office/drawing/2014/main" id="{041023CC-72A2-A74E-9F32-A5AE09C317C0}"/>
              </a:ext>
            </a:extLst>
          </p:cNvPr>
          <p:cNvSpPr txBox="1">
            <a:spLocks noChangeArrowheads="1"/>
          </p:cNvSpPr>
          <p:nvPr/>
        </p:nvSpPr>
        <p:spPr bwMode="auto">
          <a:xfrm>
            <a:off x="280988" y="3589338"/>
            <a:ext cx="3683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a:solidFill>
                  <a:srgbClr val="00B050"/>
                </a:solidFill>
                <a:latin typeface="Calibri" panose="020F0502020204030204" pitchFamily="34" charset="0"/>
              </a:rPr>
              <a:t>2. </a:t>
            </a:r>
            <a:r>
              <a:rPr lang="ja-JP" altLang="en-US">
                <a:solidFill>
                  <a:srgbClr val="4746FF"/>
                </a:solidFill>
                <a:latin typeface="Calibri" panose="020F0502020204030204" pitchFamily="34" charset="0"/>
              </a:rPr>
              <a:t>“</a:t>
            </a:r>
            <a:r>
              <a:rPr lang="en-US" altLang="ja-JP">
                <a:solidFill>
                  <a:srgbClr val="4746FF"/>
                </a:solidFill>
                <a:latin typeface="Calibri" panose="020F0502020204030204" pitchFamily="34" charset="0"/>
              </a:rPr>
              <a:t>Bite your tongue</a:t>
            </a:r>
            <a:r>
              <a:rPr lang="ja-JP" altLang="en-US">
                <a:solidFill>
                  <a:srgbClr val="4746FF"/>
                </a:solidFill>
                <a:latin typeface="Calibri" panose="020F0502020204030204" pitchFamily="34" charset="0"/>
              </a:rPr>
              <a:t>”</a:t>
            </a:r>
            <a:r>
              <a:rPr lang="en-US" altLang="ja-JP">
                <a:solidFill>
                  <a:srgbClr val="4746FF"/>
                </a:solidFill>
                <a:latin typeface="Calibri" panose="020F0502020204030204" pitchFamily="34" charset="0"/>
              </a:rPr>
              <a:t> </a:t>
            </a:r>
            <a:r>
              <a:rPr lang="en-US" altLang="ja-JP">
                <a:solidFill>
                  <a:srgbClr val="00B050"/>
                </a:solidFill>
                <a:latin typeface="Calibri" panose="020F0502020204030204" pitchFamily="34" charset="0"/>
              </a:rPr>
              <a:t>to provide wait time.  Students will explain, ask questions, or add a comment </a:t>
            </a:r>
            <a:r>
              <a:rPr lang="en-US" altLang="ja-JP">
                <a:solidFill>
                  <a:srgbClr val="4746FF"/>
                </a:solidFill>
                <a:latin typeface="Calibri" panose="020F0502020204030204" pitchFamily="34" charset="0"/>
              </a:rPr>
              <a:t>if you wait.</a:t>
            </a:r>
            <a:endParaRPr lang="en-US" altLang="en-US">
              <a:solidFill>
                <a:srgbClr val="4746FF"/>
              </a:solidFill>
              <a:latin typeface="Calibri" panose="020F0502020204030204" pitchFamily="34" charset="0"/>
            </a:endParaRPr>
          </a:p>
        </p:txBody>
      </p:sp>
      <p:sp>
        <p:nvSpPr>
          <p:cNvPr id="5" name="TextBox 4">
            <a:extLst>
              <a:ext uri="{FF2B5EF4-FFF2-40B4-BE49-F238E27FC236}">
                <a16:creationId xmlns:a16="http://schemas.microsoft.com/office/drawing/2014/main" id="{25D15AEF-6C6A-234A-8159-2EA6BA6FBBA6}"/>
              </a:ext>
            </a:extLst>
          </p:cNvPr>
          <p:cNvSpPr txBox="1"/>
          <p:nvPr/>
        </p:nvSpPr>
        <p:spPr>
          <a:xfrm>
            <a:off x="4229100" y="4572000"/>
            <a:ext cx="4470400" cy="1939925"/>
          </a:xfrm>
          <a:prstGeom prst="rect">
            <a:avLst/>
          </a:prstGeom>
          <a:noFill/>
        </p:spPr>
        <p:txBody>
          <a:bodyPr>
            <a:spAutoFit/>
          </a:bodyPr>
          <a:lstStyle/>
          <a:p>
            <a:pPr>
              <a:defRPr/>
            </a:pPr>
            <a:r>
              <a:rPr lang="en-US" sz="2400" dirty="0">
                <a:solidFill>
                  <a:srgbClr val="00B050"/>
                </a:solidFill>
                <a:latin typeface="+mn-lt"/>
              </a:rPr>
              <a:t>3. Help students speak to classmates by </a:t>
            </a:r>
            <a:r>
              <a:rPr lang="en-US" sz="2400" dirty="0">
                <a:solidFill>
                  <a:srgbClr val="4746FF"/>
                </a:solidFill>
                <a:latin typeface="+mn-lt"/>
              </a:rPr>
              <a:t>moving to the side or back of the room.  </a:t>
            </a:r>
            <a:r>
              <a:rPr lang="en-US" sz="2400" dirty="0">
                <a:solidFill>
                  <a:srgbClr val="00B050"/>
                </a:solidFill>
                <a:latin typeface="+mn-lt"/>
              </a:rPr>
              <a:t>Later remind students with a silent gesture </a:t>
            </a:r>
            <a:r>
              <a:rPr lang="en-US" sz="2400" dirty="0">
                <a:solidFill>
                  <a:srgbClr val="4746FF"/>
                </a:solidFill>
                <a:latin typeface="+mn-lt"/>
              </a:rPr>
              <a:t>to address each other.</a:t>
            </a:r>
            <a:endParaRPr lang="en-US" sz="2400" dirty="0">
              <a:solidFill>
                <a:srgbClr val="00B050"/>
              </a:solidFill>
              <a:latin typeface="+mn-lt"/>
            </a:endParaRPr>
          </a:p>
        </p:txBody>
      </p:sp>
    </p:spTree>
    <p:extLst>
      <p:ext uri="{BB962C8B-B14F-4D97-AF65-F5344CB8AC3E}">
        <p14:creationId xmlns:p14="http://schemas.microsoft.com/office/powerpoint/2010/main" val="2661711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B05D9C7-118C-8B40-B36A-872B29A7498A}"/>
              </a:ext>
            </a:extLst>
          </p:cNvPr>
          <p:cNvSpPr>
            <a:spLocks noGrp="1"/>
          </p:cNvSpPr>
          <p:nvPr>
            <p:ph type="title"/>
          </p:nvPr>
        </p:nvSpPr>
        <p:spPr>
          <a:xfrm>
            <a:off x="633449" y="3176598"/>
            <a:ext cx="8229600" cy="866775"/>
          </a:xfrm>
        </p:spPr>
        <p:txBody>
          <a:bodyPr/>
          <a:lstStyle/>
          <a:p>
            <a:pPr algn="ctr"/>
            <a:r>
              <a:rPr lang="en-US" altLang="en-US"/>
              <a:t>A </a:t>
            </a:r>
            <a:r>
              <a:rPr lang="en-US" altLang="en-US">
                <a:solidFill>
                  <a:srgbClr val="0000FF"/>
                </a:solidFill>
              </a:rPr>
              <a:t>nurturing meaning-making visual </a:t>
            </a:r>
            <a:br>
              <a:rPr lang="en-US" altLang="en-US">
                <a:solidFill>
                  <a:srgbClr val="0000FF"/>
                </a:solidFill>
              </a:rPr>
            </a:br>
            <a:r>
              <a:rPr lang="en-US" altLang="en-US">
                <a:solidFill>
                  <a:srgbClr val="0000FF"/>
                </a:solidFill>
              </a:rPr>
              <a:t>Math Talk Community</a:t>
            </a:r>
            <a:br>
              <a:rPr lang="en-US" altLang="en-US"/>
            </a:br>
            <a:r>
              <a:rPr lang="en-US" altLang="en-US"/>
              <a:t>is what students and teachers need</a:t>
            </a:r>
            <a:br>
              <a:rPr lang="en-US" altLang="en-US"/>
            </a:br>
            <a:r>
              <a:rPr lang="en-US" altLang="en-US"/>
              <a:t>to recover from the deprivations</a:t>
            </a:r>
            <a:br>
              <a:rPr lang="en-US" altLang="en-US"/>
            </a:br>
            <a:r>
              <a:rPr lang="en-US" altLang="en-US"/>
              <a:t>of the covid years.</a:t>
            </a:r>
            <a:br>
              <a:rPr lang="en-US" altLang="en-US"/>
            </a:br>
            <a:br>
              <a:rPr lang="en-US" altLang="en-US"/>
            </a:br>
            <a:r>
              <a:rPr lang="en-US" altLang="en-US">
                <a:solidFill>
                  <a:srgbClr val="0000FF"/>
                </a:solidFill>
              </a:rPr>
              <a:t>It is therapy for the soul and the self.</a:t>
            </a:r>
            <a:br>
              <a:rPr lang="en-US" altLang="en-US">
                <a:solidFill>
                  <a:srgbClr val="0000FF"/>
                </a:solidFill>
              </a:rPr>
            </a:br>
            <a:r>
              <a:rPr lang="en-US" altLang="en-US"/>
              <a:t>Everyone needs to belong to a community in which your thinking and </a:t>
            </a:r>
            <a:r>
              <a:rPr lang="en-US" altLang="en-US">
                <a:solidFill>
                  <a:srgbClr val="0000FF"/>
                </a:solidFill>
              </a:rPr>
              <a:t>your self is valued </a:t>
            </a:r>
            <a:r>
              <a:rPr lang="en-US" altLang="en-US"/>
              <a:t>and in which </a:t>
            </a:r>
            <a:r>
              <a:rPr lang="en-US" altLang="en-US">
                <a:solidFill>
                  <a:srgbClr val="0000FF"/>
                </a:solidFill>
              </a:rPr>
              <a:t>you can help others</a:t>
            </a:r>
            <a:r>
              <a:rPr lang="en-US" altLang="en-US"/>
              <a:t>.</a:t>
            </a:r>
          </a:p>
        </p:txBody>
      </p:sp>
    </p:spTree>
    <p:extLst>
      <p:ext uri="{BB962C8B-B14F-4D97-AF65-F5344CB8AC3E}">
        <p14:creationId xmlns:p14="http://schemas.microsoft.com/office/powerpoint/2010/main" val="328673620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1220</TotalTime>
  <Words>1441</Words>
  <Application>Microsoft Macintosh PowerPoint</Application>
  <PresentationFormat>On-screen Show (4:3)</PresentationFormat>
  <Paragraphs>167</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Comic Sans MS</vt:lpstr>
      <vt:lpstr>Footlight MT Light</vt:lpstr>
      <vt:lpstr>Times</vt:lpstr>
      <vt:lpstr>Times New Roman</vt:lpstr>
      <vt:lpstr>Wingdings</vt:lpstr>
      <vt:lpstr>2_Office Theme</vt:lpstr>
      <vt:lpstr>PowerPoint Presentation</vt:lpstr>
      <vt:lpstr>A nurturing meaning-making visual  Math Talk Community</vt:lpstr>
      <vt:lpstr>Create a Nurturing Sense-Making Math Talk Community</vt:lpstr>
      <vt:lpstr>Support Sense-Making in the Math Talk Community</vt:lpstr>
      <vt:lpstr>Solve and Discuss Classroom Structure</vt:lpstr>
      <vt:lpstr>Make the math thinking visible</vt:lpstr>
      <vt:lpstr>Make the math thinking visible</vt:lpstr>
      <vt:lpstr>Students must speak and  not just listen</vt:lpstr>
      <vt:lpstr>A nurturing meaning-making visual  Math Talk Community is what students and teachers need to recover from the deprivations of the covid years.  It is therapy for the soul and the self. Everyone needs to belong to a community in which your thinking and your self is valued and in which you can help others.</vt:lpstr>
      <vt:lpstr>A nurturing meaning-making visual  Math Talk Community allows you to individualize within  whole-class discussions:   . Several methods arise and are discussed, and you can introduce research-based methods that are accessible and mathematically desirable.   With the classroom math talk support, all students move to a strong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Drawings and Written Variations  of Standard Algorithms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Fuson</dc:creator>
  <cp:lastModifiedBy>Karen Fuson</cp:lastModifiedBy>
  <cp:revision>139</cp:revision>
  <dcterms:created xsi:type="dcterms:W3CDTF">2023-01-06T21:27:36Z</dcterms:created>
  <dcterms:modified xsi:type="dcterms:W3CDTF">2023-04-03T18:23:00Z</dcterms:modified>
</cp:coreProperties>
</file>